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comments/comment5.xml" ContentType="application/vnd.openxmlformats-officedocument.presentationml.comments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33"/>
  </p:notesMasterIdLst>
  <p:sldIdLst>
    <p:sldId id="286" r:id="rId4"/>
    <p:sldId id="257" r:id="rId5"/>
    <p:sldId id="258" r:id="rId6"/>
    <p:sldId id="259" r:id="rId7"/>
    <p:sldId id="260" r:id="rId8"/>
    <p:sldId id="262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61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rris" initials="M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39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3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4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5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5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6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2-21T15:54:13.271" idx="12">
    <p:pos x="3116" y="3089"/>
    <p:text>To prepare for this fun activity, refer to the the Prep and Followup guide for the Getting Started BIT, starting with slide ____.
Make sure you insert your room number that will be generated during setup here. This will not change over time; so once you have it set up, you're good to go.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150CD-C46F-493E-AFBB-A91B96ACBC5D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F07CB-8141-438D-BA05-116E870E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a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0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4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7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3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2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4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</a:t>
            </a:r>
            <a:r>
              <a:rPr lang="en-US" b="0" u="none" baseline="0" dirty="0" err="1"/>
              <a:t>wa</a:t>
            </a:r>
            <a:r>
              <a:rPr lang="en-US" b="0" u="none" baseline="0" dirty="0"/>
              <a:t>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0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</a:t>
            </a:r>
            <a:r>
              <a:rPr lang="en-US" b="0" u="none" baseline="0" dirty="0" err="1"/>
              <a:t>wa</a:t>
            </a:r>
            <a:r>
              <a:rPr lang="en-US" b="0" u="none" baseline="0" dirty="0"/>
              <a:t>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80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</a:t>
            </a:r>
            <a:r>
              <a:rPr lang="en-US" b="0" u="none" baseline="0" dirty="0" err="1"/>
              <a:t>wa</a:t>
            </a:r>
            <a:r>
              <a:rPr lang="en-US" b="0" u="none" baseline="0" dirty="0"/>
              <a:t>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1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8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Verbiage: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pair up the students and print out the book for them to practice their fluency and reading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18305-3C83-476C-83CC-42533D3ECD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3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4C1A5-EB5A-4C12-A9A0-B55A3AC29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72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06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11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455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09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taken from the work </a:t>
            </a:r>
            <a:r>
              <a:rPr lang="en-US" b="1" dirty="0"/>
              <a:t>of Mary Meyers </a:t>
            </a:r>
            <a:r>
              <a:rPr lang="en-US" dirty="0"/>
              <a:t>and could nicely illustrate the Years to achieve native language proficiency</a:t>
            </a:r>
          </a:p>
          <a:p>
            <a:r>
              <a:rPr lang="en-US" dirty="0"/>
              <a:t>FROM Teaching to Diversity:  Teaching and Learning in the Multi Ethnic Classroom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1017D-D158-4590-BC0B-CD9BB29554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19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2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a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3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4C1A5-EB5A-4C12-A9A0-B55A3AC29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1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4C1A5-EB5A-4C12-A9A0-B55A3AC29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9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5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2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1" u="sng" dirty="0"/>
          </a:p>
          <a:p>
            <a:r>
              <a:rPr lang="en-US" dirty="0"/>
              <a:t>The new Action</a:t>
            </a:r>
            <a:r>
              <a:rPr lang="en-US" baseline="0" dirty="0"/>
              <a:t> Areas tool [click] </a:t>
            </a:r>
            <a:r>
              <a:rPr lang="en-US" dirty="0"/>
              <a:t>not only provides</a:t>
            </a:r>
            <a:r>
              <a:rPr lang="en-US" baseline="0" dirty="0"/>
              <a:t> current data for selected groups of students, but [click] also provides the means for you to intervene directly with a group of students right from the interactive tool panel.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68F0A-81EE-414F-A942-9F58B6B0EC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6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Sample verbiage:</a:t>
            </a:r>
          </a:p>
          <a:p>
            <a:endParaRPr lang="en-US" b="0" u="none" dirty="0"/>
          </a:p>
          <a:p>
            <a:r>
              <a:rPr lang="en-US" b="0" u="none" dirty="0"/>
              <a:t>As we close out this section,</a:t>
            </a:r>
            <a:r>
              <a:rPr lang="en-US" b="0" u="none" baseline="0" dirty="0"/>
              <a:t> let’s have a little fun with our last topic – [click] Student Navigation During Sessions.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To take the quiz, [click] open </a:t>
            </a:r>
            <a:r>
              <a:rPr lang="en-US" b="0" u="none" baseline="0" dirty="0" err="1"/>
              <a:t>wa</a:t>
            </a:r>
            <a:r>
              <a:rPr lang="en-US" b="0" u="none" baseline="0" dirty="0"/>
              <a:t> browser to the following </a:t>
            </a:r>
            <a:r>
              <a:rPr lang="en-US" b="0" u="none" baseline="0" dirty="0" err="1"/>
              <a:t>url</a:t>
            </a:r>
            <a:r>
              <a:rPr lang="en-US" b="0" u="none" baseline="0" dirty="0"/>
              <a:t> or [click]download the Student Clicker – </a:t>
            </a:r>
            <a:r>
              <a:rPr lang="en-US" b="0" u="none" baseline="0" dirty="0" err="1"/>
              <a:t>Socrative</a:t>
            </a:r>
            <a:r>
              <a:rPr lang="en-US" b="0" u="none" baseline="0" dirty="0"/>
              <a:t> app.</a:t>
            </a:r>
          </a:p>
          <a:p>
            <a:endParaRPr lang="en-US" b="0" u="none" baseline="0" dirty="0"/>
          </a:p>
          <a:p>
            <a:r>
              <a:rPr lang="en-US" b="0" u="none" baseline="0" dirty="0"/>
              <a:t>When you are ready, [click] type in the room number listed on the screen.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F2E06-095A-4DCF-8FBB-C3386AA5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00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7D96E-92EE-4D30-885F-5C0E713FD47E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EACFD1-D550-4FBD-9E2F-EF2697C64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EE534-3838-4D77-9FD8-9FBCC2650E79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44F014-58CD-4962-869E-E4F9D1DE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270555-97BB-4CF4-8B43-654FB48350FC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C774E1-1302-4316-A204-4C82AF21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671637-3546-4C85-AEDC-F3815276A131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683672-14DC-45E0-AB92-CC05CA366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CB9F97-6F06-4552-8449-926874E1F7F6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8F4228-B15B-4D0B-B4F4-CBC5C779F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F5F922-FFD5-4099-887B-3843249EDA4E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0F479C-FC9E-48B9-B1D2-5C517DA7B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3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7911B-5096-4CFF-AB4C-2C4AE70143D7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DE1BE-050C-457E-9401-5A99E530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030341-ACBE-4F60-960D-3355EA053647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E2D798-C52E-4627-94D3-E6DBDA5A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1BB60-0437-47BA-9509-32D1BA499078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33C7F5-B6E7-4176-BF01-EB117573C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6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6A5DCA-38DE-42E4-8652-EF78D8E7B77C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3D703A-4E38-4FE2-BDBE-8895A378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1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BDDB97-D98E-40EF-B8C1-62A2D1F0A875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35FAFD-BC1F-4351-AA51-FAB258953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1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8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3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64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303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23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176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2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50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279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785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11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C22A41-3966-4BC5-95A3-6FD9935B7043}" type="datetimeFigureOut">
              <a:rPr lang="en-US"/>
              <a:pPr>
                <a:defRPr/>
              </a:pPr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D40451-A841-4079-AF5A-52ED79B19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4006-D3B1-49A6-8F9B-8A33E32C08D6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2327B3-052D-4399-B9AD-E5AF868F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3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4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5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omments" Target="../comments/comment6.xml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tm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10644-3FD2-4CC0-9EF8-B670FB526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226" y="1831738"/>
            <a:ext cx="8637073" cy="2618554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Translating ELL strategies to the General Education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572589-F515-4F97-AA3D-6AFE5557C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227" y="4921779"/>
            <a:ext cx="8637072" cy="1071095"/>
          </a:xfrm>
        </p:spPr>
        <p:txBody>
          <a:bodyPr/>
          <a:lstStyle/>
          <a:p>
            <a:r>
              <a:rPr lang="en-US" dirty="0"/>
              <a:t>Luis Oviedo (Luiz Oliver) Kerri Whipple</a:t>
            </a:r>
          </a:p>
        </p:txBody>
      </p:sp>
    </p:spTree>
    <p:extLst>
      <p:ext uri="{BB962C8B-B14F-4D97-AF65-F5344CB8AC3E}">
        <p14:creationId xmlns:p14="http://schemas.microsoft.com/office/powerpoint/2010/main" val="80211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three: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Create a language-rich environment.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0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0" y="248956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5749" y="1219201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Read out loud every day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Word Walls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Create a Diverse Library 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Play with words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Search for rich language while reading</a:t>
            </a:r>
          </a:p>
          <a:p>
            <a:pPr marL="742950" indent="-742950">
              <a:buFontTx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Encourage rich language while writing</a:t>
            </a:r>
          </a:p>
          <a:p>
            <a:pPr marL="742950" indent="-742950">
              <a:buFontTx/>
              <a:buAutoNum type="arabicPeriod"/>
            </a:pP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860" y="609601"/>
            <a:ext cx="797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Segoe Print" panose="02000600000000000000" pitchFamily="2" charset="0"/>
              </a:rPr>
              <a:t>Ways to create a Language rich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four: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Support academic language development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4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five: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Incorporate visuals as much as possible 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0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six: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Discuss word families and how different forms of words are used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2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59226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743200" y="1275898"/>
            <a:ext cx="7036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seven: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Provide student with frequent opportunities to work together, both in pairs and in small groups.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0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eight: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aware of the relationship between a student’s native language and English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1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0" y="248956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7527" y="1676401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i="1" dirty="0">
                <a:solidFill>
                  <a:prstClr val="white"/>
                </a:solidFill>
              </a:rPr>
              <a:t>Learner English Second Edition: A teacher’s Guide to interference and other problems </a:t>
            </a:r>
          </a:p>
          <a:p>
            <a:endParaRPr lang="en-US" sz="2400" i="1" dirty="0">
              <a:solidFill>
                <a:prstClr val="white"/>
              </a:solidFill>
            </a:endParaRPr>
          </a:p>
          <a:p>
            <a:r>
              <a:rPr lang="en-US" sz="2400" i="1" dirty="0">
                <a:solidFill>
                  <a:prstClr val="white"/>
                </a:solidFill>
              </a:rPr>
              <a:t>http://assets.cambridge.org/97805217/79395/frontmatter/9780521779395_frontmatter.pdf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  <a:p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8817" y="609601"/>
            <a:ext cx="797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Great Article to read!!!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6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0" y="248956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7527" y="1676401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The consonants: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v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j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r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z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ñ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x</a:t>
            </a:r>
          </a:p>
          <a:p>
            <a:endParaRPr lang="en-US" sz="2400" i="1" dirty="0">
              <a:solidFill>
                <a:prstClr val="white"/>
              </a:solidFill>
              <a:latin typeface="Calibri"/>
            </a:endParaRPr>
          </a:p>
          <a:p>
            <a:r>
              <a:rPr lang="en-US" sz="2400" i="1" dirty="0">
                <a:solidFill>
                  <a:prstClr val="white"/>
                </a:solidFill>
                <a:latin typeface="Calibri"/>
              </a:rPr>
              <a:t>The blends: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ll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, and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rr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Combinations in Spanish that are pronounced differently: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que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qui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güe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güi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. For example: the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u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is not pronounced unless it is written as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ü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; therefore, students may not be sure how to pronounce words like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queen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quiet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or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quick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Quotation marks vs. dashes: "Come here," he said. –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Ven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aquí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–le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dijo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742950" indent="-742950">
              <a:buFontTx/>
              <a:buAutoNum type="arabicPeriod"/>
            </a:pP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8817" y="609601"/>
            <a:ext cx="797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Here are a few differences between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Spanish and English: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5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0" y="248956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7527" y="1676400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Vowel diagraphs: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ou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ow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eigh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au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aw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oo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Consonant digraphs: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th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wh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ph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Consonant blends: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sl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sm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sts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scr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spr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str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Initial sounds: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kn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qu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wr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sk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Final sounds: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ck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ng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gh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Endings: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ed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(pronounced /d/ or /t/ or /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ded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/ or /ted/)</a:t>
            </a: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Endings: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-s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(pronounced /s/ or /z/ or /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ez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/ or /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es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/)</a:t>
            </a: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Endings without a vowel: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ps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ts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Suffixes/prefixes: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un-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over-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under-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ly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-ness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ful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i="1" dirty="0" err="1">
                <a:solidFill>
                  <a:prstClr val="white"/>
                </a:solidFill>
                <a:latin typeface="Calibri"/>
              </a:rPr>
              <a:t>est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</a:rPr>
              <a:t>Contractions: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don't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isn't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i="1" dirty="0">
                <a:solidFill>
                  <a:prstClr val="white"/>
                </a:solidFill>
                <a:latin typeface="Calibri"/>
              </a:rPr>
              <a:t>weren't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etc.</a:t>
            </a:r>
          </a:p>
          <a:p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8817" y="609600"/>
            <a:ext cx="797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alibri"/>
              </a:rPr>
              <a:t>Spanish does not have the following sounds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7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68" y="200679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6334" y="204525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libri"/>
              </a:rPr>
              <a:t>Who does what?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1724" y="3048001"/>
            <a:ext cx="7599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Calibri"/>
              </a:rPr>
              <a:t>Work with your partner to go over the Venn Diagram and determine which tasks are done by the ELL teacher, General Ed. Teacher or both.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860" y="609600"/>
            <a:ext cx="7973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Segoe Print" panose="02000600000000000000" pitchFamily="2" charset="0"/>
              </a:rPr>
              <a:t>Activity One: 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Segoe Print" panose="02000600000000000000" pitchFamily="2" charset="0"/>
              </a:rPr>
              <a:t>ELL Teacher Vs. General Teacher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nine: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Create more opportunities for Collaborative work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6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32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9982" y="4114801"/>
            <a:ext cx="311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Collaborative 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661">
            <a:off x="1817574" y="583877"/>
            <a:ext cx="4240637" cy="3180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75616" y="1066801"/>
            <a:ext cx="428758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interactive learning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peer tutoring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shared learning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interactive activities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 buddy reading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independent projects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cooperative learning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403E3F">
                    <a:lumMod val="50000"/>
                  </a:srgbClr>
                </a:solidFill>
                <a:latin typeface="Calibri"/>
              </a:rPr>
              <a:t>journaling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92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ten: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Collaborate with your ESL team as well as the global community of teachers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eleven: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 for students to adjust to the change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5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twelve: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 for support from the first language if possible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9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thirteen: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 out for culturally unique vocabulary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0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4" y="304800"/>
            <a:ext cx="87709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9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8"/>
          <p:cNvSpPr txBox="1">
            <a:spLocks noChangeArrowheads="1"/>
          </p:cNvSpPr>
          <p:nvPr/>
        </p:nvSpPr>
        <p:spPr bwMode="auto">
          <a:xfrm>
            <a:off x="2362200" y="4572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latin typeface="Segoe Print" pitchFamily="2" charset="0"/>
              </a:rPr>
              <a:t>Native-Like English Proficiency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7696200" y="59690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Years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1600" y="5722938"/>
            <a:ext cx="60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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96200" y="5105400"/>
            <a:ext cx="60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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05600" y="4579938"/>
            <a:ext cx="60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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88013" y="3860801"/>
            <a:ext cx="60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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3173413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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84588" y="2389188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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9188" y="1490663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166DA2"/>
                </a:solidFill>
                <a:sym typeface="Wingdings 2" pitchFamily="18" charset="2"/>
              </a:rPr>
              <a:t></a:t>
            </a:r>
            <a:endParaRPr lang="en-US" sz="4800" dirty="0">
              <a:solidFill>
                <a:srgbClr val="166DA2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2925463">
            <a:off x="4330700" y="2203451"/>
            <a:ext cx="4332288" cy="650875"/>
          </a:xfrm>
          <a:prstGeom prst="rightArrow">
            <a:avLst/>
          </a:prstGeom>
          <a:solidFill>
            <a:srgbClr val="9EC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70938" y="2636839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humor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4713" y="5419726"/>
            <a:ext cx="1649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cohesion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7289" y="4302125"/>
            <a:ext cx="21161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analogy and abstractions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0764" y="5934075"/>
            <a:ext cx="1495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lectures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7413" y="4792664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culture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5825" y="2554289"/>
            <a:ext cx="1295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formal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9339" y="1041400"/>
            <a:ext cx="18637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textbook language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27888" y="2292350"/>
            <a:ext cx="14589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reading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2575" y="1338264"/>
            <a:ext cx="2635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non-verbal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communication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41588" y="3221039"/>
            <a:ext cx="14589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written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text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9714" y="5491164"/>
            <a:ext cx="23002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charset="0"/>
              </a:rPr>
              <a:t>specialized terminology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 rot="-663136">
            <a:off x="8120063" y="3660775"/>
            <a:ext cx="2557462" cy="1487488"/>
            <a:chOff x="6708551" y="3760830"/>
            <a:chExt cx="2558445" cy="1487341"/>
          </a:xfrm>
          <a:solidFill>
            <a:srgbClr val="FFC000"/>
          </a:solidFill>
        </p:grpSpPr>
        <p:sp>
          <p:nvSpPr>
            <p:cNvPr id="37" name="Double Wave 36"/>
            <p:cNvSpPr/>
            <p:nvPr/>
          </p:nvSpPr>
          <p:spPr>
            <a:xfrm rot="20753096">
              <a:off x="6708055" y="3759606"/>
              <a:ext cx="2480628" cy="1487341"/>
            </a:xfrm>
            <a:prstGeom prst="doubleWav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735401">
              <a:off x="6804266" y="3936297"/>
              <a:ext cx="2461571" cy="11079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srgbClr val="F79646">
                      <a:lumMod val="75000"/>
                    </a:srgbClr>
                  </a:solidFill>
                  <a:latin typeface="Segoe Print" pitchFamily="2" charset="0"/>
                  <a:cs typeface="Arial" charset="0"/>
                </a:rPr>
                <a:t>basic, social &amp; day-to-day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20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 animBg="1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fourteen: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sentence frames to give student practice with academic language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9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quiggly line bckgr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503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90" y="248956"/>
            <a:ext cx="8587963" cy="6456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6334" y="2045253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libri"/>
              </a:rPr>
              <a:t>What do you see as your role in the classroom?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1724" y="3497300"/>
            <a:ext cx="7599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</a:rPr>
              <a:t>Discuss with your neighbor. </a:t>
            </a:r>
            <a:r>
              <a:rPr lang="en-US" sz="4000" b="1" dirty="0">
                <a:solidFill>
                  <a:prstClr val="white"/>
                </a:solidFill>
                <a:latin typeface="Calibri"/>
              </a:rPr>
              <a:t>You will have three minutes to complete the activity. 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860" y="609600"/>
            <a:ext cx="7973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Segoe Print" panose="02000600000000000000" pitchFamily="2" charset="0"/>
              </a:rPr>
              <a:t>Activity Two: 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Segoe Print" panose="02000600000000000000" pitchFamily="2" charset="0"/>
              </a:rPr>
              <a:t>Roles of the ESL Teacher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"/>
            <a:ext cx="9144000" cy="68556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C11B05F1-782B-418A-BE66-D9D9A8763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86540"/>
              </p:ext>
            </p:extLst>
          </p:nvPr>
        </p:nvGraphicFramePr>
        <p:xfrm>
          <a:off x="1914525" y="325580"/>
          <a:ext cx="12649200" cy="916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7543652" imgH="5829300" progId="AcroExch.Document.11">
                  <p:embed/>
                </p:oleObj>
              </mc:Choice>
              <mc:Fallback>
                <p:oleObj name="Acrobat Document" r:id="rId5" imgW="7543652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4525" y="325580"/>
                        <a:ext cx="12649200" cy="916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8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99" y="4760"/>
            <a:ext cx="9144000" cy="685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8100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alibri"/>
              </a:rPr>
              <a:t>ELL Teacher VS. General 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88804"/>
            <a:ext cx="6265069" cy="428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0034" y="1256808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Teach 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0034" y="1708667"/>
            <a:ext cx="162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Bridge Cultural Gaps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102" y="2354998"/>
            <a:ext cx="182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Social Emotional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034" y="306998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Address Cultural needs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3102" y="372011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Teach Grammar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6166" y="4724400"/>
            <a:ext cx="226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Student 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3103" y="4089442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Provide rigor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034" y="5199862"/>
            <a:ext cx="306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Differentiate Instruction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0034" y="5606534"/>
            <a:ext cx="367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Provide a supportive environment</a:t>
            </a:r>
          </a:p>
        </p:txBody>
      </p:sp>
      <p:sp>
        <p:nvSpPr>
          <p:cNvPr id="15" name="AutoShape 2" descr="data:image/jpeg;base64,/9j/4AAQSkZJRgABAQAAAQABAAD/2wCEAAkGBxMTEhUUEhQUFRQWFBUYFRUXGBoXFxcUFBYYGBcVFRUYHSogGBwlHBcXITEhJSkrLi4uFx8zODMsNygtLisBCgoKDg0OGxAQGy8kICUsLC0sLDQsNywsNCwsNCwsLDQsLCwsNCwsLCwsLDQsLCw0LDQsLCwsLCwsLCwsLCwsLP/AABEIAMUA/wMBEQACEQEDEQH/xAAbAAEAAgMBAQAAAAAAAAAAAAAAAQUDBAYCB//EAD8QAAECAgUICAQFBAIDAAAAAAEAAgMRBAUhMVESQVJhcZGh8AYTFiIygbHRI0LB4RQVM1NyYoKy8ZKiJDTC/8QAGwEBAAIDAQEAAAAAAAAAAAAAAAQGAQMFAgf/xABDEQABAgMEBQsDAwIDCAMAAAAAAQIDBBEFITFREkFhcZEGExQVMoGhscHR8CJS4SMzQqLxJGKCFjRTcpLC0uIlNUP/2gAMAwEAAhEDEQA/ALdkJpY50/CCXDuzIDgCQXPaAAHNNzjYbLl3I8xEhRKUupVPVPmaFasmzJedgu0qo9FpWt196XUUwPbIkGUwSM2Y2qa1dJEVNZX3N0XKi6iBLmS9Hm4IZNuqqKIsVrCZA33YLVGerGK5CTKQWxoqMU6jslC0ncFzenvyO91NA2jsnC0ncE6e/IdTQc1HZOFpO4J09+Q6mgZqOycLSdwTp78h1NAzUdk4Wk7gnT35DqaBtHZOFpOTp78h1NAzUdk4Wk7gnT35DqaBmo7JQtJ3BOnvyHU0DaOycLSdwTp78h1NBzUdk4Wk7gnT35DqaBmo7JwtJ3BOnvyHU0DaOycLScnT35DqaBmo7JwtJ3BOnvyHU0HNR2ThaTuCdPfkOpoGajsnC0ncE6e/IdTQM1HZOFpOTp78h1NBzUdk4Wk7gnT35DqaBmpB6JQtJ3BOnvyC2NA2k9k4Wk7gnT35DqaDmo7JwtJ3BOnvyHU0DNR2ThaTuCdPfkOpoG0jsnC0ncE6e/IdTQNpydMhZD3NFsiRm1rqMdpNRSux4aMiOamow85l7NNws5khm6o5zakMAc3algzd8obdDiRA14hkA5ImHAkSiPDGGY15dmeVtk1yrQcldyL88C38nIWjAfFfgq0T/SlV8zXjOm5xtkXE585XTY3RajckoVOI5XOVc1VTxbzPUvR4vX4oQXln0c/9hl9/02KPNftKT7Mr0lp9BXDLeEAQBAEAQBAEAQBAEAQBAEAQBAEAQBAEAQEID5tWn60T+RVgg/toUmb/AH37zWt18VsuNF5FvM0MX/KkyQXoQPPmWpBihtUWlNhtiOLi12Q3IAa4mIWPc4wzkznMPsBEpk2rk2ixVXFEqmK4J81l15PuSLJrCyctdyolF8+Bgjw8lxG7GRtE7L10JaPz8JsWlKoU+YgczFWHWtFPEuZbFuNWiJc7lkUN2paQ2HGa51gF+5aZhivhqiEqRiNhR2ufch1/5/A/c4LldEiZFl6xl1/mPz+B+5w+ydEiZDrGX+8yQK4hvMmOc4/0tn6BaYzUgJWKqN3rQ2wppkZaQ1VdyVNvrto2yXDj29JQbtKu780OgyWiu2GN9Ll8w4LnP5VQf4Q1XvVPQ3JIu1r4Hj8d/WOC1/7Tv1QF8fY9dBX7iW03+pvBE5Voi0fBp3r/AOPqYWRdqd4HsUk6/KSmQeU8i/tVbvSvktfA1Ok4iYLUwxq1Yzxl7dZbZvlJd2VmIE3+w9rlyrfwW/wIUeJzF8RFRM6XccDD2ggfucFO6JF+0idZS/3gV/A/c4J0SL9pnrGXX+ZP59A/c4fZOixMh1hA+4j8/gfucPsnRIv2jrGX+82YFPD7W5ZGOTIbzYufMTUCX/deibK1XglaEuC5Y17EXhTzMro+v0+i4sblLJsubVfneTWycRcVMRpo028FDXlSi9iCq96/+Js6C7W7wI/Hf1jgsLynemMBeK+xnoK/d4HptLnnB2SXpnKyD/8ApCVNy180Q8rIu1O8D0aVK/K8gCulA5QSEVaaeiu1PVKp4mh8tFbqruNWJXkFpk55acC2R4hd6DC55unCVHJmi1TwOdEnIUJdGIqou1KeZ5/P4H7nBbeiRftNfWMv95P5/A/c4J0WJkZ6wl/uOJp7w6I9wuJMrF14aK1iIpVplUfFc5utTXPPHUthouJlzJYqZ0RLVzYgoQeeZLJhUoe2PIuJGyevBeXNa7tJU9Nc5vZVU4+hHOdZMUX5UiXNqCigDm1ZMUEuZHBDNF+VNug1dEjHuCwXuMw0X3k+gXPnrTlpJmlGdTZr+bVohMlLPjzTqQ0uz1cfap0FA6PwwbQYz8LmDaJ+p8lSpjlNPz7lZIMo37vz7UXeWuV5PS0D6o66S7cOGvvqdDAqx0pEtY3RYPrcNxUNlhRYy6c3FVVXFE9V1nXSKyGmjDbd81G0yrIYvGV/Ik8LuC6cGx5KF2Yad9/meFjvXWbDIDRc1o2ABdBsNjbmoiGtXKuKmRezB5dDBvAO0LCtRcUMoqoa76vhn5AP493/ABUKNZkpF7cNOFPI9pGems14tV6LvJwmN4+640xyZguvgOVq8U9za2ZX+SFDWVQMM8phhnSZ4Ttzb5LEK07asn9z9WGmf1ePaTvu2EGYsmSm70TRdmly96YL5nOU+qYkK0jKbpCfEZlcbJ5TSVoUYi6D/tX0XBfBdhVZ+xZiV+pPqbmnqmrxTaZ6DUD3jKifDZ/V4iNTc20rxanKiUkvpaum7JMOOvuu1VQ2SNgx5ijon0t8eGrv4HR1bUzGyMKFM/uRPUTHoFVos1bFqYrzbF7vDX313lol7Nk5S9Eq7PFfx3ULhlVz8bydQ7o9+K9QeTsul8ZyvXatE+d5LWYX+KUNhlAhD5GnWe8d5XWhSEtC7ENE7jWsV64qZ2sAuAClIiJga6nqSyDFEo7HXtadoBWt8GG9KOai70qekcqYKYH1ZDN027D9DZwXNj2JJRcWUXZd+DYkd6azSpdUEiRDYgwcJH2PBcl1gTMs7nJKKqLvovFMe+49uiQordGK1FTihzVP6OifwyWO0HTl5ZxttCnSvK6dk3pCtGHVPuRKL/4u8N5xZvk5BippSztFcsU908dxQUmjPhnJe0g+cjsIvV8kbQlp2Hzku9HJ4pvTFCpTUlGlnaEZtMsl3LrMUubVNI1BLm1YM3/KiXNqCi1AHNqyYEuZHUsGaL8qQebtepZMfPlw3cNSC75QWauCC5Bu4eyC75/YvaqqKYD48w0+GH8zp3TkJgahaVT7a5Ttl15iU+qIuV/DPfhki4pZbLsFYtIsxc3LX35Js8tfYUSrSQMoZDBdDbZZrIu2DeuBL2NEjv5+fdpOW/Rrd35r8qpatNkJuhCSiJ8uLOHDDRJoAGAsViYxrE0WpRDQqqt6ntejAQBAEAQBAEBDiJW3Ly97WNq7AyiVwKaK1pfkwm25wPCNZzNVHm5VloTNJNlFTF2Df77vHVNa5WNq9SIGS1/xWkkY25OuVx2pZ0RkhMqydZ9S4PW/4m3Ey9Fe36FLoGdyvKKipVCASsgIAgCAIAgCAxxoLXCTgCObjmWqNBhxm6EREVNp6a5WrVCnrKqQWkEZbMD4hsx9VV5iyJiQidJs9yoqatf/ALJsXxNzlhTDFhxkRUXh+N5xda1QYXeb3oeNk27bLRrVtsDlRCtBUgRvoi5anbsl2cK6qfathvlaxIV7PFN+abeOZW2cy9lazgXa/QizVwQXYjdw9kGIHN3sg+aid/HWgJ38yWDNdhHOfVqWRfQ6OoqoycmJEE3GXVw/RzhjnAzXlUXlBbz3P6DJXuW5V+as8/8Al7VtsWxkSkxMJuTLau3JNW/DsqFQsnvPtfwbqb7rRZllslE03fVEXF3tsO/Fi6VyYG6usaQgCAIAgCAIAgIc6VpXh72sarnYIZRK3FXFiOiuyWWAeJ2GoYnnbWHPjWtFVjF0YSYrnsTbmvC7tSkRsJKriWFHgNYJNHuTiTnKskCBDgMSHDSiIRnOVy1Uik0YPEjfmOcLVOSUKbh83FTcutNxlj1YtUK+BGdCdku8PPeb9RyazKzUayY3R5i+GvZXL5rTVim2S5rYrdJuJagztCuCKipVCGSsgIAgCAIAgCAICvp9AnNzRbnbmd9/VV+17FSY/WgXRE7q/nJeJIhRqfS7A4Ouqq6vvs8E7RoHZh6Lr8meUazS9Em7oqYKt2lTP/Mnjvxq1tWPzFY8BPp1plu2eW7CpAPM/ZXMrSV+f2J38fZAvz5QjfxWTFSOc2vUgu+f2J5zIPmouOj1XBx6147jDYLDlOGzMPtiqpyntpZOFzEL9x/gi+q+CZKqKWGwrM6RE56In0tw2r7J57lQ7yrqIR33+M5tEYbcfsuPZNm9FZpxL4jsV9ELZGiaVyYG8uwaQgCAIAgCAIAgCArKZGL3CGzPnwGdx5zqsTkZ9oTHRYK/SnaXZ+dWzfdKY1IbdJxv0eAGNDW3DeTnJ1qxQIDIENIcNKIhHc5XLVTItp5CAw0qjh4kb8xwKiTslDm4SwoncuS5ntj1YtUNGgRyx3VvxkNRw2HMuBY83ElYyyEzinZX03Lq4EiMxHJptLRWoiBAEAQBAEAQBAEBW1pQwQXATs74xGKrduWWsROlQLntvuxWmvenzUSYMROw7A+d1vQOpfL5HTLTZ/xVu5OW2lpy1XfuNucmeSpsXwWuwo9s2b0ONVqfQ7DZs9thpS55CsJxwbv9eyBcPnsejzxWDJlotHdEeGNnNxlO2y4k+QmVHm5pktAdGfg1OOSd63EiWl3x4yQmYqvDP3PoNUUMTAA+HCkBrffM7L9pGC+a2Wx8/NPn419/078+7VlhqPoug2Xgtgsy8PyXatBoCAIAgCAIAgCAIDVrCkZDTzYuPbM70eDot7Trk+bfKtMDdBZpOIq6j5LZu8brXasG+XqSt1lyPRYNHdpb3Lt/BiM/SW7BDbXSNQQBAEBo1pR5jKF4v1t+1+9cC3pBY0Ln4fbZftp+MU/JIl4lF0VwUy0CkZbbfELD7+am2VPJOSyRNaXLv/OJ4is0HGyukaggCAIAgCAIAgCA5rpDVYc0txtYcHDNzmKqEVzrEtJs1DT9N2KbF7SeqbdxsmJds7LOhOx1LkupffZU4KRuN4MjqIImF9XhxGxGI9i1RURUXYuB83exzHqx1yotF3kjz5kvRg8z5361k81Oi6L0WQdFlae4wazKe8yG9ULljOOiOhyMLF1699ycErXehb+TUoiI6YduTcmPzYd5RYGQwNwvOJNpPmVLloDYEJsJuCJQ7T3aTlUyreeQgCAIAgCAIAgCAq/1Yw0W94+XhG+3yKq8v/j7RWKvYh4b9XvvJa/pw6a1+KWitBECAIAgCAICpg/CjSzGzyPh42eaqMp/8dajoH8ImHp41QmP/UhaWtPilsrcQwgCAIAgCAIAgCA16dBymHEWjaOZLnWpJpNyzoevFN6e+HebIT9F1T5z0ko2RFDx4Ygn/cL+Ck8irRWPJrLP7UNf6Vw4LVOBWeUspzcZI6YOx3p7p5KVQHPJVzK1j8/JJ54ohlT6BUNDyeqZoMynfyP3JPkvlkrE6wteLMrg2tO+5v8AT5H0mXg9GlGQtdL9+K+J0StB4CAIAgCAIAgCAIDDS3yad29QbSj8xKvfspxu/J7htq5DXqhndLs7nE+QsHoT5qHYMDm5RHLi9dJe/DwNkw6rqZG8u0aAgCAIAgCArq3hWBw2fUHf6qscpYKpDZMtxYvn+U8STLOvVqm7R4uU1rsQD551YZeKkaE2ImtEXiaHN0XKhkW48hAEAQBAEAQBAEBx3TCifDfL5CHjZn4TVZsx/V/KDQ/jEu/6r0/quNVrQekSDs2/V/04+FTjZr6ifPVNir4WXFY3F4wuBmeAKgWpHWBJRYiYo1ab6UTxJlnwkizUNv8AmTwvPpVUN8bsXAeQE/VxVA5NQ6S7on3OXgh9EmVvRCxVjIwQBAEAQBAEAQBAV9cRJN3ncPuq1yliLzTISYuX8epJlkvVTco8PJa1uAA3BWGFDSGxGJqRE4Edy1VVMi2GAgCAIAgCAwU1k2O2T3W/Rc+1YPOycRv+VV4X+hshLR6GCqHdwjBxG/vfVROT0XnJFqZKqevqe5hKPN5ds0BAEAQBAEAQBAEBUV7BmP5NcDz5qo8o6wY8CZbii+SoqepKgIj2qxcF9bj5iwWSOaYzZl9Ya9HojkwW/ifMIjNBysXUqpq1FpUDZ0hmrKOfRd7qu8q4mhZUWmvRT+pp17BbpTzFyqvgqep9EqkfD2ud/kR9FwLCZoyEPvXxUukdfrU3V1zSEAQBAEAQBAEAQFXWtrmjW3i4BVa2frn5dm1PP8EqBcxylorSRQgCAIAgCAICHiYI1Ly9uk1UMpcpW1MfGP4neCPoqzyWd+g9uTvT8EmaS9CzVoIoQBAEAQBAEAQBAaNajuj+X0KrXKhlZRrsnJ5KSJZfqU+XRmkRIgwiOxxX0Cyn6chAcutjfJD5/aTFZORUT7l8Vqb/AEc/9hv8Xem1cflj/wDUv3t80JnJ3/fk3KfRar/SG13+RXKsf/cYW4uMftqba6RqCAIAgCAIAgCAICrrH9Vm2H/mqrad1rS+5PNSXC/ad3lorURAgCAIAgCAIAgKyqPE/Yz/AOlVuTOEZf8AMnqSpnV3lmrSRQgCAIAgCAIAgCA0608A/kPQqv8AKX/cv9Sepvl+2fLaafixf5nBXaw0/wDjYH/I3yKHbC/42LvNqpHyjw9pGfO132UTlTC5yyYyJqRF4ORfI22G/RnodddU8FPo9Un4csHO4mf1Vb5Pv0pBmyqeJd5hPrN1dk0BAEAQBAEAQBAEBV1vY5pwkf8Ai4FVW3v05yXi7fJU9yXL3tVC0VqIgQBAEAQBAEB5iGQJwBWuM/QhucupFUy1KrQr6nb4zrA3Cf1Ve5MMpLvXN3kiEiZW9CyVlIwQBAEAQBAEAQBAaNau7o2z3D7qs8qH0lmtzd6L7kmWT6lPlcQzc84vcc+kvotnQualILMmNTwQ+d2g/TmYrs3O8z3AiZL2u0XA+QNvBepyX6RLxIP3NVOKUNcrF5mOyJk5F8b/AAPplTvtcMZOHmJH0C+aclov6USCuKLXjd6H0mZTBSzVqIoQBAEAQBAEAQBAaFbw5tG2R2Ef6Vb5TwldKpET+Lk4Ld50JMstHUNmiRMpjTiBPbn4ruSsbnoDImaIpoe3RcqGZSDyEAQBAEAQGCmukw67PfguZbEVIcm9V1pTjj4VNkJKvQw1S34c9Ik+U5DgAvFiQVhyTEXFb+N56jrV5urrGkIAgCAIAgCAIAgKTpLSchjjosJ38hVW2WdKnoEqmtUTit/giEhj0hQnRV1Iq8EPmsEWCfM5a19VwuQ+ZOWq1U9HnjqQ84ncdGKbNkNxN3cd6T35JXyuND6tt57MGxL0/wBV6cHXH0az43SZFrsVRKLvbd4pedWrSZCAIAgCAIAgCAIDFSYeU0jVZtzcVFnZdJiXfCzTx1eJ7Y7RcimpVEWwtwMxsd9571xuTUyr5dYLsWL4L+am6ZbRdIsFYyMEAQBAEAQFbW0Q2NF5kBtdYFWbeesaJDlG4uW/5sStd6EmXSlXKWEJgaA0XAADYFZGNRjUamCXEdVqtT0vRgIAgCAIAgCAIAi3A4bpvTe6GC97v+o5AXB5PQ+nWw+ZXsw0Wm9bk8PFCJbkfmJLQ1uu7sV9u85UDnkL6SUT58uJPPFDC0Lbo3S8mIYZufdqcPcegVJ5a2csWWbNw+1Dx/5V9l81LPyanEZFdAdg69N6e6eR9EoMfLYJ3ix20Z/O/wA1qsycSblmxNeC70x9yyRWaDqGwugawgCAIAgCAIAgCAqY/wAKLlZjb5HxbjaqhML1baiRf4RMfXgt/eTG/qQ6a0LYK3kMIAgCAICHGQmvL3oxqudghlErcVtFHWRS43M/yI+g9Qq3ZTFmpt82/BLm79fBLiTFXQYjU1lmrMRQgCAIAgCAIAgCA1qdFyW7fRci2pxJeWXNbvf2766jbBZpOPl9b0zro7nfK3ut8jad6sHJizlk5Bqv7b/qd34J3J4qpT7enEjzSsav0suTfrXjd3GqVYjhrSlxJ8+IxWDJMyDYSCDMG2+YkbQvMSGyIxWPSqKlFTYuJ6Y90NyOatFRapv4HddH61Dmh/8AbEGBGf67CvlDWPsK0nS8T9t2C7NS92C/2PpErMNnpdIrcdaZLrT1TuOnCt5rCAIAgCAIAgCAIDXpsDLbZeLR7ea51qSKTkusPXim/wDOBshP0HVNeq6RMZBvF2zDaFz7BtBYsNZeL22Xdye2CmyPDoukmssFYSOEAQBAV9ZUj5W2uJkBiebf9Ku2xNPiObKQe0754Y79ykiCxO0uBtUSBkNDb8TiTeV2pSWZLQWwmYIhqe9XOqZlIPAQBAEAQBAEAQEOMl5e5GtVzsECJU47phW+S3Jae++wahnKr9nSy2zaWm9P0od67V1J79+w1WlOJJS1UX63XJ6r3edDjYbJADnNqX00+fXnqXNurUsCny8S5s1rJgc3BAmw2qtpxgvyha02PGIxFt4muHb1jMtSW0MHpexduS7F19y6jq2VaKyUaq9he16Km1PI+hVRT2kATm0+A7fl9tyo9j2k+C/oM19Lm3JXyX0z4F7iNa9vOQ1qi3/ktlaSMEAQBAEAQBAEAQFbWNHIPWNsznUdL3/2qxbMhEhxEnpbtNxTPb77CVBiIqaDjaodJDxgRePqNS61m2jDnYWm25UxTJfbI0xIasU2F0TWEBr0ykhgJmuZaVoNlYd3aXBPngbYcNXqYKvoxn1j/EfCD8rTjrPOdaLJkHQkWPG/cd4Jl7nqNERfpbgb67RoCAIAgCAIAgCAIClr6tmwmEk2DicwCrM9MRZ+OkjKXquK6kTNdifnI3K5kCGsaKtET5xPm8aO6K8xH3m4YDMF9CsyzoVnyzZeFgmK5rrX5qKBPzz5yMsR25EyT54iXNinkEiWzgguJlzbr1IKfPiE28zWLjP1LiQOeGpBenz8G9VFZmCZGboZvFpyZ5xZw5NY5R8nWWkznYd0VMFz2L6Lq13Yd2x7XdKO5uJexfDamzNO9NvfVZWYc0TdNpuf7+6qVnWy+C9ZWe+lzbqr/wB3vr8S5Ohte1IkO9Fy9C2CtRGCAIAgCAIAgCAICqpVFMM5bLh/1xszt9PSpz9mRpOL0yS/1N87taZpq1bJcOIj00H/AD8m5RKYH6nYfUYrsWbasGdbdc7W32zQ0xISs3Cl0trBesWhakOWTRS9y4J81/F1VQ4SuNai0UvOXEGtrD/k7Xq5Eaz7NiOidKmu3qTL8/N3uJERE0WFku8RwgCAIAgCAIAgIJWHORqVXAFPXVcshMJJkOJ1AKuTU9GnYvQ5JKuXHYma5J8XI3LzcFixYq0RPnE+d0+mvjvy32NHhbgMTrV1sWxYVmQqJ9T3dp2a7NnnipSLUtR86+65iYJ6rt8uKmIDnkLsnKoqfPwOfTUgX58oOc+pZFVQc5kMDnMgHNwQDnMgNigU98EzYZtN7DcdmBXEtiwZa1GfWlHpg5Me/NNnCh1bOtaNJLTFutvtkvmdlUtfteJNO2G68bOZKgP6ysJ+hHbpwtS6u5dW5fyXaXmpeebpQlv1prTenr4nQwKW11xkcDf913pK1JabT9N1+S3L+e4PhObiZ10TWEAQBAEAQBAeXxALytMaPDgpV60Mo1VwOerWnQYXfJyBOfn/AEgZ9ipUxC6dNotnMXTreqYb1XBONNpKdFbAhq6M5ETb8v8AMyVfSobiIk8sfKQZhuuWKSE0yRmXJPQ1R+aph3ZbUPS/qw0WEqKi5a+8vIcQOEwQVdoMeHGbpw3IqbCG5qtWintbTAQBAEAQBAEBhjUlrc6503acvLJVy3/Pmew2NhuccvXvSlrO63vPzNGbacy5svLWjbTqsTm4X3L/ANqa12+KYGmbnpaRT61q77Ux78vlynGUmO+K7LiGZzDMNgV9syypazoXNwG711rvX0wKTPWjGnH6T1u1ImCfMzzLmzWuiQCebhrQaxzmQES5sQaiTzxQyOfTUsDG/wCeR6YwkyAJOAH2RVRMT0jXOWiX/Nxk/DP0XbivOm3M98xF+1SPwz9B27VsTTbmOYi/avD8EOoj7w1wIuIBBGwgLy/m3tVr6Ki4ot6cD2yHGY7SYioqa0/sWlDrakMsex0RuMiHDhaqdaPI6Tjrpyr+bdli33T5cWOTt6ZZ9MwxXJmiUX2XwOgoPSRpsLnNOjEBHE+64L5e3bOxTnGprT6//ZO87sKclJjBaLkv0r43L3FzBrUHMDrBmsQ+U7EXRjQ1RdnstCQssupTO2nM1jy9l0GW/Iu/lTuX0qa1gPPf4tmPA+y3pbEmv8/BfY88y/Ig0xmPPmvLrbkm/wA/BfUzzL8jFErFo+9ihReUks3sIq/NlT2ku5Sqp3SaGz5hPBtp3BeGTNqz10tBVEzX6U4r6Ka4sSXgfuPTdivBL/A5yn9Io75iFDcBpOB4BdSV5IrFXTtCNpf5Wrd3rr4V2nImreVqUloa71TyT89xQRGlxyohL3Yn6CViucrKwJWHzcBiNbknrmVSZmo0w/SiuVV+YJqMlGivhunDcWnAXHaJWrVPWdKzzNCYYjk1LrTcuKHuTnpiVdWC7u1L3HQ0LpBEb+rDeDpsB4i9Uaa5Hxpd3OWdG7lWi8UuXvRC2y1vNemjMQ1btRKpwxTxOgofSBrrnNdqPddz5LnutG1ZG6bg1TOn/clW+B1YfMR0rCci/MsSyh1k03g8CpELlNKu7aK3gv58DKyzkwMoprMeBU5tuSTsH+C+x4WC/In8WzHgfZbOt5P7/BfYxzT8jy6msxWh9vSTf5V+baHpIDzWj1u1ucDaVCdyja9dGAxXLur4fk9pL0SrlKOn9K23MyohwYCRvuW2HI21aHaRITV+67+nHineRI0/KQNekuTUr44eJzlOrKlRszobTmAOVLW6SsFn8lpGWdzkdedfm7DuT3qcGctqbipowWqxP6uOru4mgyguHyO3H2Vp02YIqFfdCiqtVRVPZoz9F2460025mOYi/apP4V+i7d9k025jmIn2rw/Bic0i+zb/AKXpFqa1RWrfd83EDnghgA87lmhio59daAE88lAqp8/uXfREfH/tP01qHPftnWse+P3Hb5IwC41S0UQnJGASoohGSMAlRRCckYBKiiGOJAa69oPkso5UCtRTTiVPDNwydlnovMVsOKlIrUdvRF8w1Fb2VVNy0MRqh3yxXjzmoESx7OidqCndVPJTakeMn8vBPY8/lkX907gtP+z9l/8AC/qX3PXSY/3JwQflLzfFd5WLYyxLMZhBTvVV9TysxHX+Xgnse21Gz5i520qdCgS8H9qG1u5ErxxNble7tOVe824NAhtuaNy3rEcuKnlGNTBDNFYMk2C4ry1VqHIlFPmMbxO2n661Y24IUWJ213r8xM9W/qs/kPrrWuL2FN0pTn27/ms+k5IwCr9VLrRDBGoMN17RuXpIjk1mFY1dRquqZvyuc3YSo0WUlY18SE1e5K8cT218RvZcvExmqn5orvNQnWFZjsYPBV9zYkxHT+XgnsR+WRf3TuC8/wCz9l/8L+pfcdJj/d4ISKnJ8UV581Ih2TZ8PswW99/nU8rGjLi9fLyMsKpYQvGVttU9ithpSG1GpsSnkanN0r3LXfebsOjtbc0DyRXKplGohkyRgFioohGSMAlVFEJyRgEqKIMkYJUUQ+fdIh/5D9vOdd2V/aQqFpp/iHfPUreebVIIAnr53oK5/PEb+ZrBknnOhmpd9Ef1/wC0qHO/tnVshU5/uO065uk3eFyNFcizaTcx1zdJu8JorkNJuY65uk3eE0VyGk3Mdc3SbvCaK5DSbmOubpN3hNFchpNzHXN0m7wmiuQ0m5jrm6Td4TRXIaTcx1zdJu8JorkNJuY65uk3eE0VyGk3Mdc3SbvCaK5DSbmOubpN3hNFchpNzPMSK0gycDYc4wWURamFcipifNY3idtKsLcEKREX613marT8WHf4gvEXsKbJRf12bz6OYrdJu8LgaK5F10kzI65uk3eE0VyGk3Mdc3SbvCaK5GNJuY65uk3eE0VyGk3Mdc3SbvCaK5DSbmOubpN3hNFchpNzHXN0m7wmiuQ0m5jrm6Td4TRXIaTcx1zdJu8JorkNJuY65uk3eE0VyGk3Mdc3SbvCaK5GdJuZPWt0m7wmiuQ0kzOB6RH/AMh+1duV/aQqNpL/AIlxWT2qSQKg+fFDCrdcSWc71ip60STD2cy1pUKyhsUKkPguy2ETAw+61xGNiJouN8CK+Xcr2LeWXaWkYjco/QoRO62mNg7SUjSbu1TTocLIz1rMbOA7SUjFu5OhwjCWtMKlbh2lpE727k6HCHW0xXVwA6SUizvNt1J0OFkZS1ZhaYcAOklI0m7k6HCMJa0xhdwB6S0jFu7nBOhwgtrTCJW4dpaRiN21OhQh1tMVpcSeklI0m7k6HCyMraswmXADpHSLO823V906HCCWrMLTDgeR0mj4jds91noUI89bzFK3B3SOOQe8245tiJJwkUytqzCouGGRTuZfdnPNqlVOWrVVV4kwyWuBF4tHl5rC0clFPTKw3IqYpeXHaWkYjdt9lF6FCOl1tMbAeklIxbu2e6dDhBbWmErhwB6SUi3vNs1fdOhwjK2rMJXDgO0tIxG5OhwjHW0xsHaSkaTd2qadDhZGetZjZwJ7SUjFu5OhwjCWtMLfcQektIne3cnQ4Q62mK6gOklIs7zbdSdDhBLVmFphwA6SUjSbu+6dDhGUtWY2cAektIxbuToUIwtrTCJqHaWkYi7DanQoQ62mK0uJPSSkaTdydDhGVtWYTLgVVJiOiPynETdq+6ksRGN0UOfFc6M/Tct6mDJ52kL2aKXVEOBrntGxYrQ983U//9k="/>
          <p:cNvSpPr>
            <a:spLocks noChangeAspect="1" noChangeArrowheads="1"/>
          </p:cNvSpPr>
          <p:nvPr/>
        </p:nvSpPr>
        <p:spPr bwMode="auto">
          <a:xfrm>
            <a:off x="1679575" y="-2117725"/>
            <a:ext cx="5715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0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1" y="-864"/>
            <a:ext cx="9192591" cy="685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8100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alibri"/>
              </a:rPr>
              <a:t>ELL Teacher VS. General 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0" y="1302600"/>
            <a:ext cx="8373530" cy="4807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1" y="1961607"/>
            <a:ext cx="172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Teach 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2269384"/>
            <a:ext cx="172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Bridge Cultural Gaps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6948" y="2597427"/>
            <a:ext cx="261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Social Emotional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984" y="2905203"/>
            <a:ext cx="221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Address Cultural Needs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0" y="320836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Teach Grammar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7665" y="3749310"/>
            <a:ext cx="226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Student 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501" y="3453734"/>
            <a:ext cx="2057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Provide rigor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0255" y="4057087"/>
            <a:ext cx="306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Differentiate Instruction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6949" y="4409453"/>
            <a:ext cx="241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Provide a supportive environment</a:t>
            </a:r>
          </a:p>
        </p:txBody>
      </p:sp>
      <p:sp>
        <p:nvSpPr>
          <p:cNvPr id="15" name="AutoShape 2" descr="data:image/jpeg;base64,/9j/4AAQSkZJRgABAQAAAQABAAD/2wCEAAkGBxMTEhUUEhQUFRQWFBUYFRUXGBoXFxcUFBYYGBcVFRUYHSogGBwlHBcXITEhJSkrLi4uFx8zODMsNygtLisBCgoKDg0OGxAQGy8kICUsLC0sLDQsNywsNCwsNCwsLDQsLCwsNCwsLCwsLDQsLCw0LDQsLCwsLCwsLCwsLCwsLP/AABEIAMUA/wMBEQACEQEDEQH/xAAbAAEAAgMBAQAAAAAAAAAAAAAAAQUDBAYCB//EAD8QAAECAgUICAQFBAIDAAAAAAEAAgMRBAUhMVESQVJhcZGh8AYTFiIygbHRI0LB4RQVM1NyYoKy8ZKiJDTC/8QAGwEBAAIDAQEAAAAAAAAAAAAAAAQGAQMFAgf/xABDEQABAgMEBQsDAwIDCAMAAAAAAQIDBBEFITFREkFhcZEGExQVMoGhscHR8CJS4SMzQqLxJGKCFjRTcpLC0uIlNUP/2gAMAwEAAhEDEQA/ALdkJpY50/CCXDuzIDgCQXPaAAHNNzjYbLl3I8xEhRKUupVPVPmaFasmzJedgu0qo9FpWt196XUUwPbIkGUwSM2Y2qa1dJEVNZX3N0XKi6iBLmS9Hm4IZNuqqKIsVrCZA33YLVGerGK5CTKQWxoqMU6jslC0ncFzenvyO91NA2jsnC0ncE6e/IdTQc1HZOFpO4J09+Q6mgZqOycLSdwTp78h1NAzUdk4Wk7gnT35DqaBtHZOFpOTp78h1NAzUdk4Wk7gnT35DqaBmo7JQtJ3BOnvyHU0DaOycLSdwTp78h1NBzUdk4Wk7gnT35DqaBmo7JwtJ3BOnvyHU0DaOycLScnT35DqaBmo7JwtJ3BOnvyHU0HNR2ThaTuCdPfkOpoGajsnC0ncE6e/IdTQM1HZOFpOTp78h1NBzUdk4Wk7gnT35DqaBmpB6JQtJ3BOnvyC2NA2k9k4Wk7gnT35DqaDmo7JwtJ3BOnvyHU0DNR2ThaTuCdPfkOpoG0jsnC0ncE6e/IdTQNpydMhZD3NFsiRm1rqMdpNRSux4aMiOamow85l7NNws5khm6o5zakMAc3algzd8obdDiRA14hkA5ImHAkSiPDGGY15dmeVtk1yrQcldyL88C38nIWjAfFfgq0T/SlV8zXjOm5xtkXE585XTY3RajckoVOI5XOVc1VTxbzPUvR4vX4oQXln0c/9hl9/02KPNftKT7Mr0lp9BXDLeEAQBAEAQBAEAQBAEAQBAEAQBAEAQBAEAQEID5tWn60T+RVgg/toUmb/AH37zWt18VsuNF5FvM0MX/KkyQXoQPPmWpBihtUWlNhtiOLi12Q3IAa4mIWPc4wzkznMPsBEpk2rk2ixVXFEqmK4J81l15PuSLJrCyctdyolF8+Bgjw8lxG7GRtE7L10JaPz8JsWlKoU+YgczFWHWtFPEuZbFuNWiJc7lkUN2paQ2HGa51gF+5aZhivhqiEqRiNhR2ufch1/5/A/c4LldEiZFl6xl1/mPz+B+5w+ydEiZDrGX+8yQK4hvMmOc4/0tn6BaYzUgJWKqN3rQ2wppkZaQ1VdyVNvrto2yXDj29JQbtKu780OgyWiu2GN9Ll8w4LnP5VQf4Q1XvVPQ3JIu1r4Hj8d/WOC1/7Tv1QF8fY9dBX7iW03+pvBE5Voi0fBp3r/AOPqYWRdqd4HsUk6/KSmQeU8i/tVbvSvktfA1Ok4iYLUwxq1Yzxl7dZbZvlJd2VmIE3+w9rlyrfwW/wIUeJzF8RFRM6XccDD2ggfucFO6JF+0idZS/3gV/A/c4J0SL9pnrGXX+ZP59A/c4fZOixMh1hA+4j8/gfucPsnRIv2jrGX+82YFPD7W5ZGOTIbzYufMTUCX/deibK1XglaEuC5Y17EXhTzMro+v0+i4sblLJsubVfneTWycRcVMRpo028FDXlSi9iCq96/+Js6C7W7wI/Hf1jgsLynemMBeK+xnoK/d4HptLnnB2SXpnKyD/8ApCVNy180Q8rIu1O8D0aVK/K8gCulA5QSEVaaeiu1PVKp4mh8tFbqruNWJXkFpk55acC2R4hd6DC55unCVHJmi1TwOdEnIUJdGIqou1KeZ5/P4H7nBbeiRftNfWMv95P5/A/c4J0WJkZ6wl/uOJp7w6I9wuJMrF14aK1iIpVplUfFc5utTXPPHUthouJlzJYqZ0RLVzYgoQeeZLJhUoe2PIuJGyevBeXNa7tJU9Nc5vZVU4+hHOdZMUX5UiXNqCigDm1ZMUEuZHBDNF+VNug1dEjHuCwXuMw0X3k+gXPnrTlpJmlGdTZr+bVohMlLPjzTqQ0uz1cfap0FA6PwwbQYz8LmDaJ+p8lSpjlNPz7lZIMo37vz7UXeWuV5PS0D6o66S7cOGvvqdDAqx0pEtY3RYPrcNxUNlhRYy6c3FVVXFE9V1nXSKyGmjDbd81G0yrIYvGV/Ik8LuC6cGx5KF2Yad9/meFjvXWbDIDRc1o2ABdBsNjbmoiGtXKuKmRezB5dDBvAO0LCtRcUMoqoa76vhn5AP493/ABUKNZkpF7cNOFPI9pGems14tV6LvJwmN4+640xyZguvgOVq8U9za2ZX+SFDWVQMM8phhnSZ4Ttzb5LEK07asn9z9WGmf1ePaTvu2EGYsmSm70TRdmly96YL5nOU+qYkK0jKbpCfEZlcbJ5TSVoUYi6D/tX0XBfBdhVZ+xZiV+pPqbmnqmrxTaZ6DUD3jKifDZ/V4iNTc20rxanKiUkvpaum7JMOOvuu1VQ2SNgx5ijon0t8eGrv4HR1bUzGyMKFM/uRPUTHoFVos1bFqYrzbF7vDX313lol7Nk5S9Eq7PFfx3ULhlVz8bydQ7o9+K9QeTsul8ZyvXatE+d5LWYX+KUNhlAhD5GnWe8d5XWhSEtC7ENE7jWsV64qZ2sAuAClIiJga6nqSyDFEo7HXtadoBWt8GG9KOai70qekcqYKYH1ZDN027D9DZwXNj2JJRcWUXZd+DYkd6azSpdUEiRDYgwcJH2PBcl1gTMs7nJKKqLvovFMe+49uiQordGK1FTihzVP6OifwyWO0HTl5ZxttCnSvK6dk3pCtGHVPuRKL/4u8N5xZvk5BippSztFcsU908dxQUmjPhnJe0g+cjsIvV8kbQlp2Hzku9HJ4pvTFCpTUlGlnaEZtMsl3LrMUubVNI1BLm1YM3/KiXNqCi1AHNqyYEuZHUsGaL8qQebtepZMfPlw3cNSC75QWauCC5Bu4eyC75/YvaqqKYD48w0+GH8zp3TkJgahaVT7a5Ttl15iU+qIuV/DPfhki4pZbLsFYtIsxc3LX35Js8tfYUSrSQMoZDBdDbZZrIu2DeuBL2NEjv5+fdpOW/Rrd35r8qpatNkJuhCSiJ8uLOHDDRJoAGAsViYxrE0WpRDQqqt6ntejAQBAEAQBAEBDiJW3Ly97WNq7AyiVwKaK1pfkwm25wPCNZzNVHm5VloTNJNlFTF2Df77vHVNa5WNq9SIGS1/xWkkY25OuVx2pZ0RkhMqydZ9S4PW/4m3Ey9Fe36FLoGdyvKKipVCASsgIAgCAIAgCAxxoLXCTgCObjmWqNBhxm6EREVNp6a5WrVCnrKqQWkEZbMD4hsx9VV5iyJiQidJs9yoqatf/ALJsXxNzlhTDFhxkRUXh+N5xda1QYXeb3oeNk27bLRrVtsDlRCtBUgRvoi5anbsl2cK6qfathvlaxIV7PFN+abeOZW2cy9lazgXa/QizVwQXYjdw9kGIHN3sg+aid/HWgJ38yWDNdhHOfVqWRfQ6OoqoycmJEE3GXVw/RzhjnAzXlUXlBbz3P6DJXuW5V+as8/8Al7VtsWxkSkxMJuTLau3JNW/DsqFQsnvPtfwbqb7rRZllslE03fVEXF3tsO/Fi6VyYG6usaQgCAIAgCAIAgIc6VpXh72sarnYIZRK3FXFiOiuyWWAeJ2GoYnnbWHPjWtFVjF0YSYrnsTbmvC7tSkRsJKriWFHgNYJNHuTiTnKskCBDgMSHDSiIRnOVy1Uik0YPEjfmOcLVOSUKbh83FTcutNxlj1YtUK+BGdCdku8PPeb9RyazKzUayY3R5i+GvZXL5rTVim2S5rYrdJuJagztCuCKipVCGSsgIAgCAIAgCAICvp9AnNzRbnbmd9/VV+17FSY/WgXRE7q/nJeJIhRqfS7A4Ouqq6vvs8E7RoHZh6Lr8meUazS9Em7oqYKt2lTP/Mnjvxq1tWPzFY8BPp1plu2eW7CpAPM/ZXMrSV+f2J38fZAvz5QjfxWTFSOc2vUgu+f2J5zIPmouOj1XBx6147jDYLDlOGzMPtiqpyntpZOFzEL9x/gi+q+CZKqKWGwrM6RE56In0tw2r7J57lQ7yrqIR33+M5tEYbcfsuPZNm9FZpxL4jsV9ELZGiaVyYG8uwaQgCAIAgCAIAgCArKZGL3CGzPnwGdx5zqsTkZ9oTHRYK/SnaXZ+dWzfdKY1IbdJxv0eAGNDW3DeTnJ1qxQIDIENIcNKIhHc5XLVTItp5CAw0qjh4kb8xwKiTslDm4SwoncuS5ntj1YtUNGgRyx3VvxkNRw2HMuBY83ElYyyEzinZX03Lq4EiMxHJptLRWoiBAEAQBAEAQBAEBW1pQwQXATs74xGKrduWWsROlQLntvuxWmvenzUSYMROw7A+d1vQOpfL5HTLTZ/xVu5OW2lpy1XfuNucmeSpsXwWuwo9s2b0ONVqfQ7DZs9thpS55CsJxwbv9eyBcPnsejzxWDJlotHdEeGNnNxlO2y4k+QmVHm5pktAdGfg1OOSd63EiWl3x4yQmYqvDP3PoNUUMTAA+HCkBrffM7L9pGC+a2Wx8/NPn419/078+7VlhqPoug2Xgtgsy8PyXatBoCAIAgCAIAgCAIDVrCkZDTzYuPbM70eDot7Trk+bfKtMDdBZpOIq6j5LZu8brXasG+XqSt1lyPRYNHdpb3Lt/BiM/SW7BDbXSNQQBAEBo1pR5jKF4v1t+1+9cC3pBY0Ln4fbZftp+MU/JIl4lF0VwUy0CkZbbfELD7+am2VPJOSyRNaXLv/OJ4is0HGyukaggCAIAgCAIAgCA5rpDVYc0txtYcHDNzmKqEVzrEtJs1DT9N2KbF7SeqbdxsmJds7LOhOx1LkupffZU4KRuN4MjqIImF9XhxGxGI9i1RURUXYuB83exzHqx1yotF3kjz5kvRg8z5361k81Oi6L0WQdFlae4wazKe8yG9ULljOOiOhyMLF1699ycErXehb+TUoiI6YduTcmPzYd5RYGQwNwvOJNpPmVLloDYEJsJuCJQ7T3aTlUyreeQgCAIAgCAIAgCAq/1Yw0W94+XhG+3yKq8v/j7RWKvYh4b9XvvJa/pw6a1+KWitBECAIAgCAICpg/CjSzGzyPh42eaqMp/8dajoH8ImHp41QmP/UhaWtPilsrcQwgCAIAgCAIAgCA16dBymHEWjaOZLnWpJpNyzoevFN6e+HebIT9F1T5z0ko2RFDx4Ygn/cL+Ck8irRWPJrLP7UNf6Vw4LVOBWeUspzcZI6YOx3p7p5KVQHPJVzK1j8/JJ54ohlT6BUNDyeqZoMynfyP3JPkvlkrE6wteLMrg2tO+5v8AT5H0mXg9GlGQtdL9+K+J0StB4CAIAgCAIAgCAIDDS3yad29QbSj8xKvfspxu/J7htq5DXqhndLs7nE+QsHoT5qHYMDm5RHLi9dJe/DwNkw6rqZG8u0aAgCAIAgCArq3hWBw2fUHf6qscpYKpDZMtxYvn+U8STLOvVqm7R4uU1rsQD551YZeKkaE2ImtEXiaHN0XKhkW48hAEAQBAEAQBAEBx3TCifDfL5CHjZn4TVZsx/V/KDQ/jEu/6r0/quNVrQekSDs2/V/04+FTjZr6ifPVNir4WXFY3F4wuBmeAKgWpHWBJRYiYo1ab6UTxJlnwkizUNv8AmTwvPpVUN8bsXAeQE/VxVA5NQ6S7on3OXgh9EmVvRCxVjIwQBAEAQBAEAQBAV9cRJN3ncPuq1yliLzTISYuX8epJlkvVTco8PJa1uAA3BWGFDSGxGJqRE4Edy1VVMi2GAgCAIAgCAwU1k2O2T3W/Rc+1YPOycRv+VV4X+hshLR6GCqHdwjBxG/vfVROT0XnJFqZKqevqe5hKPN5ds0BAEAQBAEAQBAEBUV7BmP5NcDz5qo8o6wY8CZbii+SoqepKgIj2qxcF9bj5iwWSOaYzZl9Ya9HojkwW/ifMIjNBysXUqpq1FpUDZ0hmrKOfRd7qu8q4mhZUWmvRT+pp17BbpTzFyqvgqep9EqkfD2ud/kR9FwLCZoyEPvXxUukdfrU3V1zSEAQBAEAQBAEAQFXWtrmjW3i4BVa2frn5dm1PP8EqBcxylorSRQgCAIAgCAICHiYI1Ly9uk1UMpcpW1MfGP4neCPoqzyWd+g9uTvT8EmaS9CzVoIoQBAEAQBAEAQBAaNajuj+X0KrXKhlZRrsnJ5KSJZfqU+XRmkRIgwiOxxX0Cyn6chAcutjfJD5/aTFZORUT7l8Vqb/AEc/9hv8Xem1cflj/wDUv3t80JnJ3/fk3KfRar/SG13+RXKsf/cYW4uMftqba6RqCAIAgCAIAgCAICrrH9Vm2H/mqrad1rS+5PNSXC/ad3lorURAgCAIAgCAIAgKyqPE/Yz/AOlVuTOEZf8AMnqSpnV3lmrSRQgCAIAgCAIAgCA0608A/kPQqv8AKX/cv9Sepvl+2fLaafixf5nBXaw0/wDjYH/I3yKHbC/42LvNqpHyjw9pGfO132UTlTC5yyYyJqRF4ORfI22G/RnodddU8FPo9Un4csHO4mf1Vb5Pv0pBmyqeJd5hPrN1dk0BAEAQBAEAQBAEBV1vY5pwkf8Ai4FVW3v05yXi7fJU9yXL3tVC0VqIgQBAEAQBAEB5iGQJwBWuM/QhucupFUy1KrQr6nb4zrA3Cf1Ve5MMpLvXN3kiEiZW9CyVlIwQBAEAQBAEAQBAaNau7o2z3D7qs8qH0lmtzd6L7kmWT6lPlcQzc84vcc+kvotnQualILMmNTwQ+d2g/TmYrs3O8z3AiZL2u0XA+QNvBepyX6RLxIP3NVOKUNcrF5mOyJk5F8b/AAPplTvtcMZOHmJH0C+aclov6USCuKLXjd6H0mZTBSzVqIoQBAEAQBAEAQBAaFbw5tG2R2Ef6Vb5TwldKpET+Lk4Ld50JMstHUNmiRMpjTiBPbn4ruSsbnoDImaIpoe3RcqGZSDyEAQBAEAQGCmukw67PfguZbEVIcm9V1pTjj4VNkJKvQw1S34c9Ik+U5DgAvFiQVhyTEXFb+N56jrV5urrGkIAgCAIAgCAIAgKTpLSchjjosJ38hVW2WdKnoEqmtUTit/giEhj0hQnRV1Iq8EPmsEWCfM5a19VwuQ+ZOWq1U9HnjqQ84ncdGKbNkNxN3cd6T35JXyuND6tt57MGxL0/wBV6cHXH0az43SZFrsVRKLvbd4pedWrSZCAIAgCAIAgCAIDFSYeU0jVZtzcVFnZdJiXfCzTx1eJ7Y7RcimpVEWwtwMxsd9571xuTUyr5dYLsWL4L+am6ZbRdIsFYyMEAQBAEAQFbW0Q2NF5kBtdYFWbeesaJDlG4uW/5sStd6EmXSlXKWEJgaA0XAADYFZGNRjUamCXEdVqtT0vRgIAgCAIAgCAIAi3A4bpvTe6GC97v+o5AXB5PQ+nWw+ZXsw0Wm9bk8PFCJbkfmJLQ1uu7sV9u85UDnkL6SUT58uJPPFDC0Lbo3S8mIYZufdqcPcegVJ5a2csWWbNw+1Dx/5V9l81LPyanEZFdAdg69N6e6eR9EoMfLYJ3ix20Z/O/wA1qsycSblmxNeC70x9yyRWaDqGwugawgCAIAgCAIAgCAqY/wAKLlZjb5HxbjaqhML1baiRf4RMfXgt/eTG/qQ6a0LYK3kMIAgCAICHGQmvL3oxqudghlErcVtFHWRS43M/yI+g9Qq3ZTFmpt82/BLm79fBLiTFXQYjU1lmrMRQgCAIAgCAIAgCA1qdFyW7fRci2pxJeWXNbvf2766jbBZpOPl9b0zro7nfK3ut8jad6sHJizlk5Bqv7b/qd34J3J4qpT7enEjzSsav0suTfrXjd3GqVYjhrSlxJ8+IxWDJMyDYSCDMG2+YkbQvMSGyIxWPSqKlFTYuJ6Y90NyOatFRapv4HddH61Dmh/8AbEGBGf67CvlDWPsK0nS8T9t2C7NS92C/2PpErMNnpdIrcdaZLrT1TuOnCt5rCAIAgCAIAgCAIDXpsDLbZeLR7ea51qSKTkusPXim/wDOBshP0HVNeq6RMZBvF2zDaFz7BtBYsNZeL22Xdye2CmyPDoukmssFYSOEAQBAV9ZUj5W2uJkBiebf9Ku2xNPiObKQe0754Y79ykiCxO0uBtUSBkNDb8TiTeV2pSWZLQWwmYIhqe9XOqZlIPAQBAEAQBAEAQEOMl5e5GtVzsECJU47phW+S3Jae++wahnKr9nSy2zaWm9P0od67V1J79+w1WlOJJS1UX63XJ6r3edDjYbJADnNqX00+fXnqXNurUsCny8S5s1rJgc3BAmw2qtpxgvyha02PGIxFt4muHb1jMtSW0MHpexduS7F19y6jq2VaKyUaq9he16Km1PI+hVRT2kATm0+A7fl9tyo9j2k+C/oM19Lm3JXyX0z4F7iNa9vOQ1qi3/ktlaSMEAQBAEAQBAEAQFbWNHIPWNsznUdL3/2qxbMhEhxEnpbtNxTPb77CVBiIqaDjaodJDxgRePqNS61m2jDnYWm25UxTJfbI0xIasU2F0TWEBr0ykhgJmuZaVoNlYd3aXBPngbYcNXqYKvoxn1j/EfCD8rTjrPOdaLJkHQkWPG/cd4Jl7nqNERfpbgb67RoCAIAgCAIAgCAIClr6tmwmEk2DicwCrM9MRZ+OkjKXquK6kTNdifnI3K5kCGsaKtET5xPm8aO6K8xH3m4YDMF9CsyzoVnyzZeFgmK5rrX5qKBPzz5yMsR25EyT54iXNinkEiWzgguJlzbr1IKfPiE28zWLjP1LiQOeGpBenz8G9VFZmCZGboZvFpyZ5xZw5NY5R8nWWkznYd0VMFz2L6Lq13Yd2x7XdKO5uJexfDamzNO9NvfVZWYc0TdNpuf7+6qVnWy+C9ZWe+lzbqr/wB3vr8S5Ohte1IkO9Fy9C2CtRGCAIAgCAIAgCAICqpVFMM5bLh/1xszt9PSpz9mRpOL0yS/1N87taZpq1bJcOIj00H/AD8m5RKYH6nYfUYrsWbasGdbdc7W32zQ0xISs3Cl0trBesWhakOWTRS9y4J81/F1VQ4SuNai0UvOXEGtrD/k7Xq5Eaz7NiOidKmu3qTL8/N3uJERE0WFku8RwgCAIAgCAIAgIJWHORqVXAFPXVcshMJJkOJ1AKuTU9GnYvQ5JKuXHYma5J8XI3LzcFixYq0RPnE+d0+mvjvy32NHhbgMTrV1sWxYVmQqJ9T3dp2a7NnnipSLUtR86+65iYJ6rt8uKmIDnkLsnKoqfPwOfTUgX58oOc+pZFVQc5kMDnMgHNwQDnMgNigU98EzYZtN7DcdmBXEtiwZa1GfWlHpg5Me/NNnCh1bOtaNJLTFutvtkvmdlUtfteJNO2G68bOZKgP6ysJ+hHbpwtS6u5dW5fyXaXmpeebpQlv1prTenr4nQwKW11xkcDf913pK1JabT9N1+S3L+e4PhObiZ10TWEAQBAEAQBAeXxALytMaPDgpV60Mo1VwOerWnQYXfJyBOfn/AEgZ9ipUxC6dNotnMXTreqYb1XBONNpKdFbAhq6M5ETb8v8AMyVfSobiIk8sfKQZhuuWKSE0yRmXJPQ1R+aph3ZbUPS/qw0WEqKi5a+8vIcQOEwQVdoMeHGbpw3IqbCG5qtWintbTAQBAEAQBAEBhjUlrc6503acvLJVy3/Pmew2NhuccvXvSlrO63vPzNGbacy5svLWjbTqsTm4X3L/ANqa12+KYGmbnpaRT61q77Ux78vlynGUmO+K7LiGZzDMNgV9syypazoXNwG711rvX0wKTPWjGnH6T1u1ImCfMzzLmzWuiQCebhrQaxzmQES5sQaiTzxQyOfTUsDG/wCeR6YwkyAJOAH2RVRMT0jXOWiX/Nxk/DP0XbivOm3M98xF+1SPwz9B27VsTTbmOYi/avD8EOoj7w1wIuIBBGwgLy/m3tVr6Ki4ot6cD2yHGY7SYioqa0/sWlDrakMsex0RuMiHDhaqdaPI6Tjrpyr+bdli33T5cWOTt6ZZ9MwxXJmiUX2XwOgoPSRpsLnNOjEBHE+64L5e3bOxTnGprT6//ZO87sKclJjBaLkv0r43L3FzBrUHMDrBmsQ+U7EXRjQ1RdnstCQssupTO2nM1jy9l0GW/Iu/lTuX0qa1gPPf4tmPA+y3pbEmv8/BfY88y/Ig0xmPPmvLrbkm/wA/BfUzzL8jFErFo+9ihReUks3sIq/NlT2ku5Sqp3SaGz5hPBtp3BeGTNqz10tBVEzX6U4r6Ka4sSXgfuPTdivBL/A5yn9Io75iFDcBpOB4BdSV5IrFXTtCNpf5Wrd3rr4V2nImreVqUloa71TyT89xQRGlxyohL3Yn6CViucrKwJWHzcBiNbknrmVSZmo0w/SiuVV+YJqMlGivhunDcWnAXHaJWrVPWdKzzNCYYjk1LrTcuKHuTnpiVdWC7u1L3HQ0LpBEb+rDeDpsB4i9Uaa5Hxpd3OWdG7lWi8UuXvRC2y1vNemjMQ1btRKpwxTxOgofSBrrnNdqPddz5LnutG1ZG6bg1TOn/clW+B1YfMR0rCci/MsSyh1k03g8CpELlNKu7aK3gv58DKyzkwMoprMeBU5tuSTsH+C+x4WC/In8WzHgfZbOt5P7/BfYxzT8jy6msxWh9vSTf5V+baHpIDzWj1u1ucDaVCdyja9dGAxXLur4fk9pL0SrlKOn9K23MyohwYCRvuW2HI21aHaRITV+67+nHineRI0/KQNekuTUr44eJzlOrKlRszobTmAOVLW6SsFn8lpGWdzkdedfm7DuT3qcGctqbipowWqxP6uOru4mgyguHyO3H2Vp02YIqFfdCiqtVRVPZoz9F2460025mOYi/apP4V+i7d9k025jmIn2rw/Bic0i+zb/AKXpFqa1RWrfd83EDnghgA87lmhio59daAE88lAqp8/uXfREfH/tP01qHPftnWse+P3Hb5IwC41S0UQnJGASoohGSMAlRRCckYBKiiGOJAa69oPkso5UCtRTTiVPDNwydlnovMVsOKlIrUdvRF8w1Fb2VVNy0MRqh3yxXjzmoESx7OidqCndVPJTakeMn8vBPY8/lkX907gtP+z9l/8AC/qX3PXSY/3JwQflLzfFd5WLYyxLMZhBTvVV9TysxHX+Xgnse21Gz5i520qdCgS8H9qG1u5ErxxNble7tOVe824NAhtuaNy3rEcuKnlGNTBDNFYMk2C4ry1VqHIlFPmMbxO2n661Y24IUWJ213r8xM9W/qs/kPrrWuL2FN0pTn27/ms+k5IwCr9VLrRDBGoMN17RuXpIjk1mFY1dRquqZvyuc3YSo0WUlY18SE1e5K8cT218RvZcvExmqn5orvNQnWFZjsYPBV9zYkxHT+XgnsR+WRf3TuC8/wCz9l/8L+pfcdJj/d4ISKnJ8UV581Ih2TZ8PswW99/nU8rGjLi9fLyMsKpYQvGVttU9ithpSG1GpsSnkanN0r3LXfebsOjtbc0DyRXKplGohkyRgFioohGSMAlVFEJyRgEqKIMkYJUUQ+fdIh/5D9vOdd2V/aQqFpp/iHfPUreebVIIAnr53oK5/PEb+ZrBknnOhmpd9Ef1/wC0qHO/tnVshU5/uO065uk3eFyNFcizaTcx1zdJu8JorkNJuY65uk3eE0VyGk3Mdc3SbvCaK5DSbmOubpN3hNFchpNzHXN0m7wmiuQ0m5jrm6Td4TRXIaTcx1zdJu8JorkNJuY65uk3eE0VyGk3Mdc3SbvCaK5DSbmOubpN3hNFchpNzPMSK0gycDYc4wWURamFcipifNY3idtKsLcEKREX613marT8WHf4gvEXsKbJRf12bz6OYrdJu8LgaK5F10kzI65uk3eE0VyGk3Mdc3SbvCaK5GNJuY65uk3eE0VyGk3Mdc3SbvCaK5DSbmOubpN3hNFchpNzHXN0m7wmiuQ0m5jrm6Td4TRXIaTcx1zdJu8JorkNJuY65uk3eE0VyGk3Mdc3SbvCaK5GdJuZPWt0m7wmiuQ0kzOB6RH/AMh+1duV/aQqNpL/AIlxWT2qSQKg+fFDCrdcSWc71ip60STD2cy1pUKyhsUKkPguy2ETAw+61xGNiJouN8CK+Xcr2LeWXaWkYjco/QoRO62mNg7SUjSbu1TTocLIz1rMbOA7SUjFu5OhwjCWtMKlbh2lpE727k6HCHW0xXVwA6SUizvNt1J0OFkZS1ZhaYcAOklI0m7k6HCMJa0xhdwB6S0jFu7nBOhwgtrTCJW4dpaRiN21OhQh1tMVpcSeklI0m7k6HCyMraswmXADpHSLO823V906HCCWrMLTDgeR0mj4jds91noUI89bzFK3B3SOOQe8245tiJJwkUytqzCouGGRTuZfdnPNqlVOWrVVV4kwyWuBF4tHl5rC0clFPTKw3IqYpeXHaWkYjdt9lF6FCOl1tMbAeklIxbu2e6dDhBbWmErhwB6SUi3vNs1fdOhwjK2rMJXDgO0tIxG5OhwjHW0xsHaSkaTd2qadDhZGetZjZwJ7SUjFu5OhwjCWtMLfcQektIne3cnQ4Q62mK6gOklIs7zbdSdDhBLVmFphwA6SUjSbu+6dDhGUtWY2cAektIxbuToUIwtrTCJqHaWkYi7DanQoQ62mK0uJPSSkaTdydDhGVtWYTLgVVJiOiPynETdq+6ksRGN0UOfFc6M/Tct6mDJ52kL2aKXVEOBrntGxYrQ983U//9k="/>
          <p:cNvSpPr>
            <a:spLocks noChangeAspect="1" noChangeArrowheads="1"/>
          </p:cNvSpPr>
          <p:nvPr/>
        </p:nvSpPr>
        <p:spPr bwMode="auto">
          <a:xfrm>
            <a:off x="1498600" y="-2117725"/>
            <a:ext cx="5715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0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89" y="304800"/>
            <a:ext cx="6144079" cy="4603168"/>
          </a:xfrm>
          <a:prstGeom prst="rect">
            <a:avLst/>
          </a:prstGeom>
        </p:spPr>
      </p:pic>
      <p:pic>
        <p:nvPicPr>
          <p:cNvPr id="3" name="Picture 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06680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are all a part of the effort to help students make the transition to a rich understanding of the English language.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 rot="20999704">
            <a:off x="3216528" y="1273076"/>
            <a:ext cx="4030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Strategies for supporting English Language Learners 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4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8B0B9E-B3F0-4813-A3FD-50B121EE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761">
            <a:off x="-7946" y="1389671"/>
            <a:ext cx="6412036" cy="3606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2CB670-889B-4796-B962-C3052AF8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30" y="286919"/>
            <a:ext cx="9718169" cy="75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6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one: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Pre-teach and Use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Pre-Test results to plan lessons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6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elearningexperts.files.wordpress.com/2012/07/chalkboard_wood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420100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acancesfrancaises.com/573-1419-thickbox/chalkboard-eraser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81192"/>
            <a:ext cx="942975" cy="7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Y:\Media\Shadowfax\Marketing\moved to Nurn\corporate branding\powerpoint\corporate\Core Presentation PPT 8.12\Images for PPT\Orange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05410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991601" y="4769194"/>
            <a:ext cx="1575265" cy="1880869"/>
            <a:chOff x="-609600" y="3429000"/>
            <a:chExt cx="2284593" cy="25739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600" y="3429000"/>
              <a:ext cx="2284593" cy="257393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3936723"/>
              <a:ext cx="838200" cy="628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62576" y="4920864"/>
            <a:ext cx="1586935" cy="1651594"/>
            <a:chOff x="2079391" y="3429000"/>
            <a:chExt cx="2236369" cy="25739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391" y="3429000"/>
              <a:ext cx="2236369" cy="25739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86200"/>
              <a:ext cx="855845" cy="66359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413484" y="5269707"/>
            <a:ext cx="1371600" cy="1461631"/>
            <a:chOff x="7438553" y="3445866"/>
            <a:chExt cx="2284593" cy="25739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53" y="3445866"/>
              <a:ext cx="2284593" cy="25739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06" y="3936723"/>
              <a:ext cx="821853" cy="62144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90800" y="1273075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Strategy two: </a:t>
            </a:r>
          </a:p>
          <a:p>
            <a:pPr algn="ctr"/>
            <a:r>
              <a:rPr lang="en-US" sz="4000" dirty="0">
                <a:solidFill>
                  <a:prstClr val="white">
                    <a:lumMod val="95000"/>
                  </a:prst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Implement an effective correction/feedback model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1524000" y="1"/>
            <a:ext cx="1981200" cy="120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5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eca342b-31b2-4b1e-b231-1f593fe6021b"/>
  <p:tag name="MIO_EK" val="6253"/>
  <p:tag name="MIO_UPDATE" val="True"/>
  <p:tag name="MIO_VERSION" val="25.02.2015 14:22:55"/>
  <p:tag name="MIO_DBID" val="D8E50974-6AC7-4D24-9699-341592F37D9A"/>
  <p:tag name="MIO_LASTDOWNLOADED" val="13.08.2015 14:44:08"/>
  <p:tag name="MIO_OBJECTNAME" val="frame on blank background (insert picture/screensh"/>
  <p:tag name="MIO_LASTEDITORNAME" val="Michael Allred"/>
  <p:tag name="MIO_EK_DESIGN" val="-1"/>
  <p:tag name="MIO_VERSION_DESIGN" val="01.01.0001 00:00: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eca342b-31b2-4b1e-b231-1f593fe6021b"/>
  <p:tag name="MIO_EK" val="6253"/>
  <p:tag name="MIO_UPDATE" val="True"/>
  <p:tag name="MIO_VERSION" val="25.02.2015 14:22:55"/>
  <p:tag name="MIO_DBID" val="D8E50974-6AC7-4D24-9699-341592F37D9A"/>
  <p:tag name="MIO_LASTDOWNLOADED" val="13.08.2015 14:44:08"/>
  <p:tag name="MIO_OBJECTNAME" val="frame on blank background (insert picture/screensh"/>
  <p:tag name="MIO_LASTEDITORNAME" val="Michael Allred"/>
  <p:tag name="MIO_EK_DESIGN" val="-1"/>
  <p:tag name="MIO_VERSION_DESIGN" val="01.01.0001 00:00: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36f2010-23c1-49a7-931f-1aa3d1bff636"/>
  <p:tag name="MIO_EK" val="6270"/>
  <p:tag name="MIO_UPDATE" val="True"/>
  <p:tag name="MIO_VERSION" val="25.02.2015 14:23:48"/>
  <p:tag name="MIO_DBID" val="D8E50974-6AC7-4D24-9699-341592F37D9A"/>
  <p:tag name="MIO_LASTDOWNLOADED" val="13.08.2015 14:44:23"/>
  <p:tag name="MIO_OBJECTNAME" val="Slide 30"/>
  <p:tag name="MIO_LASTEDITORNAME" val="Michael Allred"/>
  <p:tag name="MIO_EK_DESIGN" val="-1"/>
  <p:tag name="MIO_VERSION_DESIGN" val="01.01.0001 00:00: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1903</Words>
  <Application>Microsoft Macintosh PowerPoint</Application>
  <PresentationFormat>Widescreen</PresentationFormat>
  <Paragraphs>241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Gothic</vt:lpstr>
      <vt:lpstr>MV Boli</vt:lpstr>
      <vt:lpstr>Segoe Print</vt:lpstr>
      <vt:lpstr>Wingdings</vt:lpstr>
      <vt:lpstr>Wingdings 2</vt:lpstr>
      <vt:lpstr>1_Office Theme</vt:lpstr>
      <vt:lpstr>15_Office Theme</vt:lpstr>
      <vt:lpstr>Gallery</vt:lpstr>
      <vt:lpstr>Acrobat Document</vt:lpstr>
      <vt:lpstr>Translating ELL strategies to the General Education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Oviedo</dc:creator>
  <cp:lastModifiedBy>WENDY</cp:lastModifiedBy>
  <cp:revision>7</cp:revision>
  <cp:lastPrinted>2017-12-10T20:44:55Z</cp:lastPrinted>
  <dcterms:created xsi:type="dcterms:W3CDTF">2017-11-08T22:28:07Z</dcterms:created>
  <dcterms:modified xsi:type="dcterms:W3CDTF">2017-12-10T20:45:21Z</dcterms:modified>
</cp:coreProperties>
</file>