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62"/>
  </p:notesMasterIdLst>
  <p:handoutMasterIdLst>
    <p:handoutMasterId r:id="rId63"/>
  </p:handoutMasterIdLst>
  <p:sldIdLst>
    <p:sldId id="256" r:id="rId2"/>
    <p:sldId id="354" r:id="rId3"/>
    <p:sldId id="336" r:id="rId4"/>
    <p:sldId id="338" r:id="rId5"/>
    <p:sldId id="386" r:id="rId6"/>
    <p:sldId id="387" r:id="rId7"/>
    <p:sldId id="388" r:id="rId8"/>
    <p:sldId id="389" r:id="rId9"/>
    <p:sldId id="390" r:id="rId10"/>
    <p:sldId id="339" r:id="rId11"/>
    <p:sldId id="392" r:id="rId12"/>
    <p:sldId id="393" r:id="rId13"/>
    <p:sldId id="394" r:id="rId14"/>
    <p:sldId id="395" r:id="rId15"/>
    <p:sldId id="396" r:id="rId16"/>
    <p:sldId id="397" r:id="rId17"/>
    <p:sldId id="398" r:id="rId18"/>
    <p:sldId id="399" r:id="rId19"/>
    <p:sldId id="400" r:id="rId20"/>
    <p:sldId id="401" r:id="rId21"/>
    <p:sldId id="403" r:id="rId22"/>
    <p:sldId id="341" r:id="rId23"/>
    <p:sldId id="342" r:id="rId24"/>
    <p:sldId id="343" r:id="rId25"/>
    <p:sldId id="355" r:id="rId26"/>
    <p:sldId id="404" r:id="rId27"/>
    <p:sldId id="358" r:id="rId28"/>
    <p:sldId id="285" r:id="rId29"/>
    <p:sldId id="344" r:id="rId30"/>
    <p:sldId id="345" r:id="rId31"/>
    <p:sldId id="346" r:id="rId32"/>
    <p:sldId id="383" r:id="rId33"/>
    <p:sldId id="368" r:id="rId34"/>
    <p:sldId id="347" r:id="rId35"/>
    <p:sldId id="350" r:id="rId36"/>
    <p:sldId id="363" r:id="rId37"/>
    <p:sldId id="365" r:id="rId38"/>
    <p:sldId id="364" r:id="rId39"/>
    <p:sldId id="366" r:id="rId40"/>
    <p:sldId id="405" r:id="rId41"/>
    <p:sldId id="367" r:id="rId42"/>
    <p:sldId id="379" r:id="rId43"/>
    <p:sldId id="369" r:id="rId44"/>
    <p:sldId id="370" r:id="rId45"/>
    <p:sldId id="351" r:id="rId46"/>
    <p:sldId id="352" r:id="rId47"/>
    <p:sldId id="371" r:id="rId48"/>
    <p:sldId id="349" r:id="rId49"/>
    <p:sldId id="375" r:id="rId50"/>
    <p:sldId id="406" r:id="rId51"/>
    <p:sldId id="407" r:id="rId52"/>
    <p:sldId id="408" r:id="rId53"/>
    <p:sldId id="374" r:id="rId54"/>
    <p:sldId id="306" r:id="rId55"/>
    <p:sldId id="296" r:id="rId56"/>
    <p:sldId id="300" r:id="rId57"/>
    <p:sldId id="301" r:id="rId58"/>
    <p:sldId id="299" r:id="rId59"/>
    <p:sldId id="322" r:id="rId60"/>
    <p:sldId id="321" r:id="rId6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8"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454"/>
    </p:cViewPr>
  </p:sorterViewPr>
  <p:notesViewPr>
    <p:cSldViewPr>
      <p:cViewPr>
        <p:scale>
          <a:sx n="100" d="100"/>
          <a:sy n="100" d="100"/>
        </p:scale>
        <p:origin x="-864" y="3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604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604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604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A777794-E60A-4D0D-A44B-62AF2CA6EED3}" type="slidenum">
              <a:rPr lang="en-US"/>
              <a:pPr/>
              <a:t>‹#›</a:t>
            </a:fld>
            <a:endParaRPr lang="en-US"/>
          </a:p>
        </p:txBody>
      </p:sp>
    </p:spTree>
    <p:extLst>
      <p:ext uri="{BB962C8B-B14F-4D97-AF65-F5344CB8AC3E}">
        <p14:creationId xmlns:p14="http://schemas.microsoft.com/office/powerpoint/2010/main" val="3140392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66F3613-4F79-4A25-B024-49E884A43805}" type="slidenum">
              <a:rPr lang="en-US"/>
              <a:pPr/>
              <a:t>‹#›</a:t>
            </a:fld>
            <a:endParaRPr lang="en-US"/>
          </a:p>
        </p:txBody>
      </p:sp>
    </p:spTree>
    <p:extLst>
      <p:ext uri="{BB962C8B-B14F-4D97-AF65-F5344CB8AC3E}">
        <p14:creationId xmlns:p14="http://schemas.microsoft.com/office/powerpoint/2010/main" val="30105251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4568E9-E755-4632-B31A-A40F682876F4}" type="slidenum">
              <a:rPr lang="en-US"/>
              <a:pPr/>
              <a:t>1</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pPr>
              <a:lnSpc>
                <a:spcPct val="80000"/>
              </a:lnSpc>
            </a:pPr>
            <a:r>
              <a:rPr lang="en-US" sz="1000"/>
              <a:t>Introduce myself</a:t>
            </a:r>
          </a:p>
          <a:p>
            <a:pPr>
              <a:lnSpc>
                <a:spcPct val="80000"/>
              </a:lnSpc>
            </a:pPr>
            <a:endParaRPr lang="en-US" sz="1000"/>
          </a:p>
          <a:p>
            <a:pPr>
              <a:lnSpc>
                <a:spcPct val="80000"/>
              </a:lnSpc>
            </a:pPr>
            <a:r>
              <a:rPr lang="en-US" sz="1600"/>
              <a:t>ESL background</a:t>
            </a:r>
          </a:p>
          <a:p>
            <a:pPr>
              <a:lnSpc>
                <a:spcPct val="80000"/>
              </a:lnSpc>
            </a:pPr>
            <a:r>
              <a:rPr lang="en-US" sz="1600"/>
              <a:t>Master’s in Linguistics with a TESOL certificate from the University of Pgh</a:t>
            </a:r>
          </a:p>
          <a:p>
            <a:pPr>
              <a:lnSpc>
                <a:spcPct val="80000"/>
              </a:lnSpc>
            </a:pPr>
            <a:r>
              <a:rPr lang="en-US" sz="1600"/>
              <a:t>Worked for over 25 years in the field</a:t>
            </a:r>
          </a:p>
          <a:p>
            <a:pPr>
              <a:lnSpc>
                <a:spcPct val="80000"/>
              </a:lnSpc>
            </a:pPr>
            <a:r>
              <a:rPr lang="en-US" sz="1600"/>
              <a:t>Worked with academic prep university bound students first</a:t>
            </a:r>
          </a:p>
          <a:p>
            <a:pPr>
              <a:lnSpc>
                <a:spcPct val="80000"/>
              </a:lnSpc>
            </a:pPr>
            <a:r>
              <a:rPr lang="en-US" sz="1600"/>
              <a:t>Then grad students at the Univ of Pgh and Carnegie Mellon</a:t>
            </a:r>
          </a:p>
          <a:p>
            <a:pPr>
              <a:lnSpc>
                <a:spcPct val="80000"/>
              </a:lnSpc>
            </a:pPr>
            <a:r>
              <a:rPr lang="en-US" sz="1600"/>
              <a:t>Done some ESP – with liver transplant nurses at Presby Medical Center in Pgh</a:t>
            </a:r>
          </a:p>
          <a:p>
            <a:pPr>
              <a:lnSpc>
                <a:spcPct val="80000"/>
              </a:lnSpc>
            </a:pPr>
            <a:r>
              <a:rPr lang="en-US" sz="1600"/>
              <a:t>Came to SD</a:t>
            </a:r>
          </a:p>
          <a:p>
            <a:pPr>
              <a:lnSpc>
                <a:spcPct val="80000"/>
              </a:lnSpc>
            </a:pPr>
            <a:r>
              <a:rPr lang="en-US" sz="1600"/>
              <a:t>Worked in adult education field of ESL</a:t>
            </a:r>
          </a:p>
          <a:p>
            <a:pPr>
              <a:lnSpc>
                <a:spcPct val="80000"/>
              </a:lnSpc>
            </a:pPr>
            <a:r>
              <a:rPr lang="en-US" sz="1600"/>
              <a:t>Designed and held new teacher training for Ts working with adults in the state of SD</a:t>
            </a:r>
          </a:p>
          <a:p>
            <a:pPr>
              <a:lnSpc>
                <a:spcPct val="80000"/>
              </a:lnSpc>
            </a:pPr>
            <a:r>
              <a:rPr lang="en-US" sz="1600"/>
              <a:t>Currently teaching at The Right Turn </a:t>
            </a:r>
          </a:p>
          <a:p>
            <a:pPr>
              <a:lnSpc>
                <a:spcPct val="80000"/>
              </a:lnSpc>
            </a:pPr>
            <a:r>
              <a:rPr lang="en-US" sz="1600"/>
              <a:t>GED and brush up and ESL</a:t>
            </a:r>
          </a:p>
          <a:p>
            <a:pPr>
              <a:lnSpc>
                <a:spcPct val="80000"/>
              </a:lnSpc>
            </a:pPr>
            <a:endParaRPr lang="en-US" sz="1600"/>
          </a:p>
          <a:p>
            <a:pPr>
              <a:lnSpc>
                <a:spcPct val="80000"/>
              </a:lnSpc>
            </a:pPr>
            <a:endParaRPr lang="en-US" sz="1000"/>
          </a:p>
          <a:p>
            <a:pPr>
              <a:lnSpc>
                <a:spcPct val="80000"/>
              </a:lnSpc>
            </a:pPr>
            <a:endParaRPr lang="en-US" sz="1000"/>
          </a:p>
          <a:p>
            <a:pPr>
              <a:lnSpc>
                <a:spcPct val="80000"/>
              </a:lnSpc>
            </a:pPr>
            <a:endParaRPr lang="en-US" sz="10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6F3613-4F79-4A25-B024-49E884A43805}" type="slidenum">
              <a:rPr lang="en-US" smtClean="0"/>
              <a:pPr/>
              <a:t>10</a:t>
            </a:fld>
            <a:endParaRPr lang="en-US"/>
          </a:p>
        </p:txBody>
      </p:sp>
    </p:spTree>
    <p:extLst>
      <p:ext uri="{BB962C8B-B14F-4D97-AF65-F5344CB8AC3E}">
        <p14:creationId xmlns:p14="http://schemas.microsoft.com/office/powerpoint/2010/main" val="29088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42C8F2-CECA-4E32-9B9B-1EF47693820D}" type="slidenum">
              <a:rPr lang="en-US"/>
              <a:pPr/>
              <a:t>11</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sz="2000" dirty="0"/>
              <a:t>See handout -</a:t>
            </a:r>
            <a:r>
              <a:rPr lang="en-US" dirty="0"/>
              <a:t>  </a:t>
            </a:r>
            <a:r>
              <a:rPr lang="en-US" sz="1800" dirty="0" smtClean="0"/>
              <a:t>H1</a:t>
            </a:r>
          </a:p>
          <a:p>
            <a:r>
              <a:rPr lang="en-US" sz="1800" dirty="0" smtClean="0"/>
              <a:t>Could be useful to introduce this when working with your non-ELL colleagues</a:t>
            </a:r>
            <a:endParaRPr lang="en-US" sz="18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66F9D1-F973-496B-B963-BED1621AF25E}" type="slidenum">
              <a:rPr lang="en-US"/>
              <a:pPr/>
              <a:t>12</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r>
              <a:rPr lang="en-US" sz="2000"/>
              <a:t>You can see how these are highly context embedded</a:t>
            </a:r>
          </a:p>
          <a:p>
            <a:endParaRPr lang="en-US" sz="2000"/>
          </a:p>
          <a:p>
            <a:r>
              <a:rPr lang="en-US" sz="2000"/>
              <a:t>Have lots of help – body language, visual and physical cues to follow and help you</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4C13C6-C4D5-4271-A4EE-8AABFD0C6113}" type="slidenum">
              <a:rPr lang="en-US"/>
              <a:pPr/>
              <a:t>13</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r>
              <a:rPr lang="en-US" sz="1800"/>
              <a:t>Less context here – still not too demanding a task</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864013-085D-40D4-9951-D23FA812DB27}" type="slidenum">
              <a:rPr lang="en-US"/>
              <a:pPr/>
              <a:t>14</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sz="1800"/>
              <a:t>Higher level here – still  some context, harder tasks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D660AF-FB91-4163-BB41-4A58C8EAC104}" type="slidenum">
              <a:rPr lang="en-US"/>
              <a:pPr/>
              <a:t>15</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r>
              <a:rPr lang="en-US" sz="1800"/>
              <a:t>The most demanding – a difficult task with no context.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60916E-7570-4E7B-B94A-EB0114F5F367}" type="slidenum">
              <a:rPr lang="en-US"/>
              <a:pPr/>
              <a:t>16</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77A9E0-CAEE-4B1E-A9B4-4C95E3391405}" type="slidenum">
              <a:rPr lang="en-US"/>
              <a:pPr/>
              <a:t>17</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8C3980-C47D-490E-A67C-B28CC4B87FE9}" type="slidenum">
              <a:rPr lang="en-US"/>
              <a:pPr/>
              <a:t>18</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en-US" sz="1600"/>
              <a:t>So you have to PUSH them a bit.</a:t>
            </a:r>
          </a:p>
          <a:p>
            <a:r>
              <a:rPr lang="en-US" sz="1600"/>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D8491C-AAA9-4028-8B61-31DF790EF57F}" type="slidenum">
              <a:rPr lang="en-US"/>
              <a:pPr/>
              <a:t>20</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r>
              <a:rPr lang="en-US" sz="1600" dirty="0" smtClean="0"/>
              <a:t>There are many </a:t>
            </a:r>
            <a:r>
              <a:rPr lang="en-US" sz="1600" dirty="0"/>
              <a:t>ways of expressing a similar idea. </a:t>
            </a:r>
          </a:p>
          <a:p>
            <a:r>
              <a:rPr lang="en-US" sz="1600" dirty="0"/>
              <a:t>Look at the cause and effect relationship between these two ideas and let’s start to play with it. </a:t>
            </a:r>
          </a:p>
          <a:p>
            <a:r>
              <a:rPr lang="en-US" sz="1600" dirty="0"/>
              <a:t>Each wording represents a different way of expressing a similar idea</a:t>
            </a:r>
          </a:p>
          <a:p>
            <a:r>
              <a:rPr lang="en-US" sz="1600" dirty="0"/>
              <a:t>But each one changes the meaning SLIGHTLY – gives a different focus to the idea. </a:t>
            </a:r>
          </a:p>
          <a:p>
            <a:r>
              <a:rPr lang="en-US" sz="1600" dirty="0"/>
              <a:t>The SOIL first – or THE RAIN first – or the SOIL EROSION first – diff. emphasis.</a:t>
            </a:r>
          </a:p>
          <a:p>
            <a:r>
              <a:rPr lang="en-US" sz="1600" dirty="0"/>
              <a:t>ALSO – the wording also vary in complexity – first ones very simple, later examples involve more complex use of language associated with WRITTEN TEXTS – so getting into CALP here.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E03817-8931-447A-A2EF-644782E790F1}" type="slidenum">
              <a:rPr lang="en-US"/>
              <a:pPr/>
              <a:t>2</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sz="1600"/>
              <a:t>You speak differently to your boss than you do to your neighbor – all of these factors play a role in how we speak to each other.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 </a:t>
            </a:r>
            <a:r>
              <a:rPr lang="en-US" dirty="0" err="1" smtClean="0"/>
              <a:t>Zwiers</a:t>
            </a:r>
            <a:r>
              <a:rPr lang="en-US" dirty="0" smtClean="0"/>
              <a:t> in </a:t>
            </a:r>
            <a:r>
              <a:rPr lang="en-US" i="1" dirty="0" smtClean="0"/>
              <a:t>Building Academic Language</a:t>
            </a:r>
            <a:endParaRPr lang="en-US" i="1"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24</a:t>
            </a:fld>
            <a:endParaRPr lang="en-US"/>
          </a:p>
        </p:txBody>
      </p:sp>
    </p:spTree>
    <p:extLst>
      <p:ext uri="{BB962C8B-B14F-4D97-AF65-F5344CB8AC3E}">
        <p14:creationId xmlns:p14="http://schemas.microsoft.com/office/powerpoint/2010/main" val="42557628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words create the relationships between the ideas and concepts in the brick</a:t>
            </a:r>
            <a:r>
              <a:rPr lang="en-US" baseline="0" dirty="0" smtClean="0"/>
              <a:t> words.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25</a:t>
            </a:fld>
            <a:endParaRPr lang="en-US"/>
          </a:p>
        </p:txBody>
      </p:sp>
    </p:spTree>
    <p:extLst>
      <p:ext uri="{BB962C8B-B14F-4D97-AF65-F5344CB8AC3E}">
        <p14:creationId xmlns:p14="http://schemas.microsoft.com/office/powerpoint/2010/main" val="850357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9FF44B-6E7B-4085-830A-00ACC8837FC1}" type="slidenum">
              <a:rPr lang="en-US"/>
              <a:pPr/>
              <a:t>28</a:t>
            </a:fld>
            <a:endParaRPr lang="en-US" dirty="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t>So – we have talked about what it is and why is it important – now – how do we teach it? </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NOT something struggling students are used to doing.  They often don’t play word games at home, they are not asked to define new words, they don’t talk ABOUT language – perhaps no one corrects them to speak more politely or correctly.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30</a:t>
            </a:fld>
            <a:endParaRPr lang="en-US" dirty="0"/>
          </a:p>
        </p:txBody>
      </p:sp>
    </p:spTree>
    <p:extLst>
      <p:ext uri="{BB962C8B-B14F-4D97-AF65-F5344CB8AC3E}">
        <p14:creationId xmlns:p14="http://schemas.microsoft.com/office/powerpoint/2010/main" val="36358009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31</a:t>
            </a:fld>
            <a:endParaRPr lang="en-US"/>
          </a:p>
        </p:txBody>
      </p:sp>
    </p:spTree>
    <p:extLst>
      <p:ext uri="{BB962C8B-B14F-4D97-AF65-F5344CB8AC3E}">
        <p14:creationId xmlns:p14="http://schemas.microsoft.com/office/powerpoint/2010/main" val="31948492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for the nuts and bolts</a:t>
            </a:r>
            <a:r>
              <a:rPr lang="en-US" baseline="0" dirty="0" smtClean="0"/>
              <a:t> of the session.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32</a:t>
            </a:fld>
            <a:endParaRPr lang="en-US"/>
          </a:p>
        </p:txBody>
      </p:sp>
    </p:spTree>
    <p:extLst>
      <p:ext uri="{BB962C8B-B14F-4D97-AF65-F5344CB8AC3E}">
        <p14:creationId xmlns:p14="http://schemas.microsoft.com/office/powerpoint/2010/main" val="20328645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you teach the language and the phrases</a:t>
            </a:r>
            <a:r>
              <a:rPr lang="en-US" baseline="0" dirty="0" smtClean="0"/>
              <a:t> and the mortar to do these things.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34</a:t>
            </a:fld>
            <a:endParaRPr lang="en-US"/>
          </a:p>
        </p:txBody>
      </p:sp>
    </p:spTree>
    <p:extLst>
      <p:ext uri="{BB962C8B-B14F-4D97-AF65-F5344CB8AC3E}">
        <p14:creationId xmlns:p14="http://schemas.microsoft.com/office/powerpoint/2010/main" val="6614952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Language is identity.  Students</a:t>
            </a:r>
            <a:r>
              <a:rPr lang="en-US" baseline="0" dirty="0" smtClean="0"/>
              <a:t> take a risk, open themselves up to teasing or insecurity when they try on academic language – might be viewed as putting on airs, trying to sound better than their friends.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41</a:t>
            </a:fld>
            <a:endParaRPr lang="en-US"/>
          </a:p>
        </p:txBody>
      </p:sp>
    </p:spTree>
    <p:extLst>
      <p:ext uri="{BB962C8B-B14F-4D97-AF65-F5344CB8AC3E}">
        <p14:creationId xmlns:p14="http://schemas.microsoft.com/office/powerpoint/2010/main" val="22902904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academic sentences begin and end with subordinate clauses that are used to add information and detail but do not carry the main subject or verb of the sentence.  Read this in your</a:t>
            </a:r>
            <a:r>
              <a:rPr lang="en-US" baseline="0" dirty="0" smtClean="0"/>
              <a:t> head – notice how you under-emphasize the first and last clauses with lower voice and stress.  The middle clause is stressed and contains the most important information.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46</a:t>
            </a:fld>
            <a:endParaRPr lang="en-US"/>
          </a:p>
        </p:txBody>
      </p:sp>
    </p:spTree>
    <p:extLst>
      <p:ext uri="{BB962C8B-B14F-4D97-AF65-F5344CB8AC3E}">
        <p14:creationId xmlns:p14="http://schemas.microsoft.com/office/powerpoint/2010/main" val="6788583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time here to go into all the reasons why this</a:t>
            </a:r>
            <a:r>
              <a:rPr lang="en-US" baseline="0" dirty="0" smtClean="0"/>
              <a:t> works.  It supports academic reading.  “we should read aloud in all classes, from kindergarten through rad school, from math to language arts.”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48</a:t>
            </a:fld>
            <a:endParaRPr lang="en-US"/>
          </a:p>
        </p:txBody>
      </p:sp>
    </p:spTree>
    <p:extLst>
      <p:ext uri="{BB962C8B-B14F-4D97-AF65-F5344CB8AC3E}">
        <p14:creationId xmlns:p14="http://schemas.microsoft.com/office/powerpoint/2010/main" val="3872012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7DAF6F-1A45-47FD-B49B-57CEFD02CEC0}" type="slidenum">
              <a:rPr lang="en-US"/>
              <a:pPr/>
              <a:t>3</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en-US" sz="1600"/>
              <a:t>And of course the flip side is true too – </a:t>
            </a:r>
          </a:p>
          <a:p>
            <a:endParaRPr lang="en-US" sz="1600"/>
          </a:p>
          <a:p>
            <a:r>
              <a:rPr lang="en-US" sz="1600"/>
              <a:t>The wrong register doesn’t work - </a:t>
            </a:r>
          </a:p>
          <a:p>
            <a:endParaRPr lang="en-US" sz="1600"/>
          </a:p>
          <a:p>
            <a:r>
              <a:rPr lang="en-US" sz="1600"/>
              <a:t>The surgeon who comes in for a consultation right before surgery and then says  well – let’s git ‘er done!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F352A3-1FCB-4371-B594-48CBC15F3C6B}" type="slidenum">
              <a:rPr lang="en-US"/>
              <a:pPr/>
              <a:t>54</a:t>
            </a:fld>
            <a:endParaRPr lang="en-US" dirty="0"/>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r>
              <a:rPr lang="en-US" sz="1800" dirty="0"/>
              <a:t>Collocations are great – use them as much as you can.  Teach the prepositions and phrases that go with certain words – almost like idioms.  Have students find them and add to them.  Just go with your gut on these – the words you will pair with them off the top of your head are fine. </a:t>
            </a:r>
          </a:p>
          <a:p>
            <a:endParaRPr lang="en-US" sz="1800"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F5449F-6BA4-4711-AED9-585BB8F203CF}" type="slidenum">
              <a:rPr lang="en-US"/>
              <a:pPr/>
              <a:t>55</a:t>
            </a:fld>
            <a:endParaRPr lang="en-US" dirty="0"/>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r>
              <a:rPr lang="en-US" sz="1800" dirty="0" smtClean="0"/>
              <a:t>So – to revisit – you are trying to – go</a:t>
            </a:r>
            <a:r>
              <a:rPr lang="en-US" sz="1800" baseline="0" dirty="0" smtClean="0"/>
              <a:t>  one level up.  Don’t accept street talk.  Ratchet it up. </a:t>
            </a:r>
            <a:endParaRPr lang="en-US" sz="1800" dirty="0"/>
          </a:p>
          <a:p>
            <a:endParaRPr lang="en-US" sz="1800" dirty="0"/>
          </a:p>
          <a:p>
            <a:r>
              <a:rPr lang="en-US" sz="1800" dirty="0"/>
              <a:t>Remember to also provide the learners with new language to use.  </a:t>
            </a:r>
          </a:p>
          <a:p>
            <a:r>
              <a:rPr lang="en-US" sz="1800" dirty="0"/>
              <a:t>Their understanding of language is always ahead of what they can actually use – your job is to keep that exposure to academic language going.</a:t>
            </a:r>
            <a:r>
              <a:rPr lang="en-US" dirty="0"/>
              <a:t>  </a:t>
            </a:r>
          </a:p>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734E4B-E761-46C8-9CF0-1CA7C9E9234A}" type="slidenum">
              <a:rPr lang="en-US"/>
              <a:pPr/>
              <a:t>56</a:t>
            </a:fld>
            <a:endParaRPr lang="en-US" dirty="0"/>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r>
              <a:rPr lang="en-US" sz="1800" dirty="0"/>
              <a:t>I really like this example – different levels of expectations and language use required by different tasks</a:t>
            </a:r>
            <a:r>
              <a:rPr lang="en-US" dirty="0"/>
              <a:t>.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9209D9-40E8-43E4-AFD0-196FDB6C036D}" type="slidenum">
              <a:rPr lang="en-US"/>
              <a:pPr/>
              <a:t>57</a:t>
            </a:fld>
            <a:endParaRPr lang="en-US" dirty="0"/>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6C825D-6376-4441-91FE-0316F5D6AF73}" type="slidenum">
              <a:rPr lang="en-US"/>
              <a:pPr/>
              <a:t>58</a:t>
            </a:fld>
            <a:endParaRPr lang="en-US" dirty="0"/>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E63CF7-DE9A-4C48-9802-1D364F3B4957}" type="slidenum">
              <a:rPr lang="en-US"/>
              <a:pPr/>
              <a:t>59</a:t>
            </a:fld>
            <a:endParaRPr lang="en-US"/>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828D4D-3B3C-4F97-8615-E8776B8BF3FF}" type="slidenum">
              <a:rPr lang="en-US"/>
              <a:pPr/>
              <a:t>60</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133A77-9B90-411F-8749-A861B0063F9B}" type="slidenum">
              <a:rPr lang="en-US"/>
              <a:pPr/>
              <a:t>4</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sz="2000"/>
              <a:t>And it will hold them back as they progress through their schooling.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1E8FDE-E172-4730-9143-027B13A05607}" type="slidenum">
              <a:rPr lang="en-US"/>
              <a:pPr/>
              <a:t>5</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540DDB-C316-41CD-85A8-F7F423C13F9A}" type="slidenum">
              <a:rPr lang="en-US"/>
              <a:pPr/>
              <a:t>6</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sz="1600"/>
              <a:t>Complex grammar</a:t>
            </a:r>
          </a:p>
          <a:p>
            <a:endParaRPr lang="en-US" sz="1600"/>
          </a:p>
          <a:p>
            <a:r>
              <a:rPr lang="en-US" sz="1600"/>
              <a:t>Passive voice</a:t>
            </a:r>
          </a:p>
          <a:p>
            <a:r>
              <a:rPr lang="en-US" sz="1600"/>
              <a:t>Longer constructions</a:t>
            </a:r>
          </a:p>
          <a:p>
            <a:r>
              <a:rPr lang="en-US" sz="1600"/>
              <a:t>More dependent clauses</a:t>
            </a:r>
          </a:p>
          <a:p>
            <a:r>
              <a:rPr lang="en-US" sz="1600"/>
              <a:t>More use of transition words and time phrases</a:t>
            </a:r>
          </a:p>
          <a:p>
            <a:endParaRPr lang="en-US" sz="16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AD950E-3D9D-4EA3-A4F7-8476941B29CD}" type="slidenum">
              <a:rPr lang="en-US"/>
              <a:pPr/>
              <a:t>7</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3D3D49-348E-47DD-BB79-0EC7424FE908}" type="slidenum">
              <a:rPr lang="en-US"/>
              <a:pPr/>
              <a:t>8</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r>
              <a:rPr lang="en-US" sz="1600"/>
              <a:t>CALP is very abstract – remember, there is no context.  You don’t have the context and visual clues to help you.</a:t>
            </a: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 it can</a:t>
            </a:r>
            <a:r>
              <a:rPr lang="en-US" baseline="0" dirty="0" smtClean="0"/>
              <a:t> feel like a second language to those who haven’t mastered it.  </a:t>
            </a:r>
          </a:p>
          <a:p>
            <a:r>
              <a:rPr lang="en-US" baseline="0" dirty="0" smtClean="0"/>
              <a:t>In fact – is </a:t>
            </a:r>
            <a:r>
              <a:rPr lang="en-US" baseline="0" dirty="0" err="1" smtClean="0"/>
              <a:t>IS</a:t>
            </a:r>
            <a:r>
              <a:rPr lang="en-US" baseline="0" dirty="0" smtClean="0"/>
              <a:t> a second language, layered upon and building on the first.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9</a:t>
            </a:fld>
            <a:endParaRPr lang="en-US"/>
          </a:p>
        </p:txBody>
      </p:sp>
    </p:spTree>
    <p:extLst>
      <p:ext uri="{BB962C8B-B14F-4D97-AF65-F5344CB8AC3E}">
        <p14:creationId xmlns:p14="http://schemas.microsoft.com/office/powerpoint/2010/main" val="3017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40642" name="Group 2"/>
          <p:cNvGrpSpPr>
            <a:grpSpLocks/>
          </p:cNvGrpSpPr>
          <p:nvPr/>
        </p:nvGrpSpPr>
        <p:grpSpPr bwMode="auto">
          <a:xfrm>
            <a:off x="0" y="0"/>
            <a:ext cx="5867400" cy="6858000"/>
            <a:chOff x="0" y="0"/>
            <a:chExt cx="3696" cy="4320"/>
          </a:xfrm>
        </p:grpSpPr>
        <p:sp>
          <p:nvSpPr>
            <p:cNvPr id="240643"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latin typeface="Times New Roman" pitchFamily="18" charset="0"/>
              </a:endParaRPr>
            </a:p>
          </p:txBody>
        </p:sp>
        <p:sp>
          <p:nvSpPr>
            <p:cNvPr id="240644"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latin typeface="Times New Roman" pitchFamily="18" charset="0"/>
              </a:endParaRPr>
            </a:p>
          </p:txBody>
        </p:sp>
      </p:grpSp>
      <p:grpSp>
        <p:nvGrpSpPr>
          <p:cNvPr id="240645" name="Group 5"/>
          <p:cNvGrpSpPr>
            <a:grpSpLocks/>
          </p:cNvGrpSpPr>
          <p:nvPr/>
        </p:nvGrpSpPr>
        <p:grpSpPr bwMode="auto">
          <a:xfrm>
            <a:off x="3632200" y="4889500"/>
            <a:ext cx="4876800" cy="319088"/>
            <a:chOff x="2288" y="3080"/>
            <a:chExt cx="3072" cy="201"/>
          </a:xfrm>
        </p:grpSpPr>
        <p:sp>
          <p:nvSpPr>
            <p:cNvPr id="240646"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47"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40648" name="Rectangle 8"/>
          <p:cNvSpPr>
            <a:spLocks noGrp="1" noChangeArrowheads="1"/>
          </p:cNvSpPr>
          <p:nvPr>
            <p:ph type="subTitle" idx="1"/>
          </p:nvPr>
        </p:nvSpPr>
        <p:spPr>
          <a:xfrm>
            <a:off x="4673600" y="2927350"/>
            <a:ext cx="4013200" cy="1822450"/>
          </a:xfrm>
        </p:spPr>
        <p:txBody>
          <a:bodyPr anchor="b"/>
          <a:lstStyle>
            <a:lvl1pPr marL="0" indent="0" algn="ctr">
              <a:buFont typeface="Wingdings" pitchFamily="2" charset="2"/>
              <a:buNone/>
              <a:defRPr/>
            </a:lvl1pPr>
          </a:lstStyle>
          <a:p>
            <a:pPr lvl="0"/>
            <a:r>
              <a:rPr lang="en-US" noProof="0" smtClean="0"/>
              <a:t>Click to edit Master subtitle style</a:t>
            </a:r>
          </a:p>
        </p:txBody>
      </p:sp>
      <p:sp>
        <p:nvSpPr>
          <p:cNvPr id="240649"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240650" name="Rectangle 10"/>
          <p:cNvSpPr>
            <a:spLocks noGrp="1" noChangeArrowheads="1"/>
          </p:cNvSpPr>
          <p:nvPr>
            <p:ph type="ftr" sz="quarter" idx="3"/>
          </p:nvPr>
        </p:nvSpPr>
        <p:spPr/>
        <p:txBody>
          <a:bodyPr/>
          <a:lstStyle>
            <a:lvl1pPr algn="r">
              <a:defRPr/>
            </a:lvl1pPr>
          </a:lstStyle>
          <a:p>
            <a:endParaRPr lang="en-US"/>
          </a:p>
        </p:txBody>
      </p:sp>
      <p:sp>
        <p:nvSpPr>
          <p:cNvPr id="240651" name="Rectangle 11"/>
          <p:cNvSpPr>
            <a:spLocks noGrp="1" noChangeArrowheads="1"/>
          </p:cNvSpPr>
          <p:nvPr>
            <p:ph type="sldNum" sz="quarter" idx="4"/>
          </p:nvPr>
        </p:nvSpPr>
        <p:spPr>
          <a:xfrm>
            <a:off x="76200" y="6248400"/>
            <a:ext cx="587375" cy="488950"/>
          </a:xfrm>
        </p:spPr>
        <p:txBody>
          <a:bodyPr anchorCtr="0"/>
          <a:lstStyle>
            <a:lvl1pPr>
              <a:defRPr/>
            </a:lvl1pPr>
          </a:lstStyle>
          <a:p>
            <a:fld id="{7E8FEDAC-D3AA-44D2-A709-1BA5EAC6D6DB}" type="slidenum">
              <a:rPr lang="en-US"/>
              <a:pPr/>
              <a:t>‹#›</a:t>
            </a:fld>
            <a:endParaRPr lang="en-US"/>
          </a:p>
        </p:txBody>
      </p:sp>
      <p:sp>
        <p:nvSpPr>
          <p:cNvPr id="24065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defRPr/>
            </a:lvl1pPr>
          </a:lstStyle>
          <a:p>
            <a:pPr lvl="0"/>
            <a:r>
              <a:rPr lang="en-US" noProof="0" smtClean="0"/>
              <a:t>Click to edit Master title style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064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8" grpId="0" build="p">
        <p:tmplLst>
          <p:tmpl lvl="1">
            <p:tnLst>
              <p:par>
                <p:cTn presetID="1" presetClass="entr" presetSubtype="0" fill="hold" nodeType="clickEffect">
                  <p:stCondLst>
                    <p:cond delay="0"/>
                  </p:stCondLst>
                  <p:childTnLst>
                    <p:set>
                      <p:cBhvr>
                        <p:cTn dur="1" fill="hold">
                          <p:stCondLst>
                            <p:cond delay="0"/>
                          </p:stCondLst>
                        </p:cTn>
                        <p:tgtEl>
                          <p:spTgt spid="240648"/>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2A080D-578B-4D47-8E16-696ECF27E3E0}" type="slidenum">
              <a:rPr lang="en-US"/>
              <a:pPr/>
              <a:t>‹#›</a:t>
            </a:fld>
            <a:endParaRPr lang="en-US"/>
          </a:p>
        </p:txBody>
      </p:sp>
    </p:spTree>
    <p:extLst>
      <p:ext uri="{BB962C8B-B14F-4D97-AF65-F5344CB8AC3E}">
        <p14:creationId xmlns:p14="http://schemas.microsoft.com/office/powerpoint/2010/main" val="412055173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72B6D1-E1E5-45BC-A1A2-BF1EF061D3C7}" type="slidenum">
              <a:rPr lang="en-US"/>
              <a:pPr/>
              <a:t>‹#›</a:t>
            </a:fld>
            <a:endParaRPr lang="en-US"/>
          </a:p>
        </p:txBody>
      </p:sp>
    </p:spTree>
    <p:extLst>
      <p:ext uri="{BB962C8B-B14F-4D97-AF65-F5344CB8AC3E}">
        <p14:creationId xmlns:p14="http://schemas.microsoft.com/office/powerpoint/2010/main" val="349609729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539480-93BF-4FFE-BD21-A242B33D90F7}" type="slidenum">
              <a:rPr lang="en-US"/>
              <a:pPr/>
              <a:t>‹#›</a:t>
            </a:fld>
            <a:endParaRPr lang="en-US"/>
          </a:p>
        </p:txBody>
      </p:sp>
    </p:spTree>
    <p:extLst>
      <p:ext uri="{BB962C8B-B14F-4D97-AF65-F5344CB8AC3E}">
        <p14:creationId xmlns:p14="http://schemas.microsoft.com/office/powerpoint/2010/main" val="59587774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10382A-E8FB-45CE-AC0C-98CEC5E26899}" type="slidenum">
              <a:rPr lang="en-US"/>
              <a:pPr/>
              <a:t>‹#›</a:t>
            </a:fld>
            <a:endParaRPr lang="en-US"/>
          </a:p>
        </p:txBody>
      </p:sp>
    </p:spTree>
    <p:extLst>
      <p:ext uri="{BB962C8B-B14F-4D97-AF65-F5344CB8AC3E}">
        <p14:creationId xmlns:p14="http://schemas.microsoft.com/office/powerpoint/2010/main" val="41328577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2A369C-01F4-4E80-87B5-5507540BF8E7}" type="slidenum">
              <a:rPr lang="en-US"/>
              <a:pPr/>
              <a:t>‹#›</a:t>
            </a:fld>
            <a:endParaRPr lang="en-US"/>
          </a:p>
        </p:txBody>
      </p:sp>
    </p:spTree>
    <p:extLst>
      <p:ext uri="{BB962C8B-B14F-4D97-AF65-F5344CB8AC3E}">
        <p14:creationId xmlns:p14="http://schemas.microsoft.com/office/powerpoint/2010/main" val="331436640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3FE1352-1683-46BF-BD06-A43860405837}" type="slidenum">
              <a:rPr lang="en-US"/>
              <a:pPr/>
              <a:t>‹#›</a:t>
            </a:fld>
            <a:endParaRPr lang="en-US"/>
          </a:p>
        </p:txBody>
      </p:sp>
    </p:spTree>
    <p:extLst>
      <p:ext uri="{BB962C8B-B14F-4D97-AF65-F5344CB8AC3E}">
        <p14:creationId xmlns:p14="http://schemas.microsoft.com/office/powerpoint/2010/main" val="291989063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8A13489-39F1-4DE9-9F9D-50AE5C9CE176}" type="slidenum">
              <a:rPr lang="en-US"/>
              <a:pPr/>
              <a:t>‹#›</a:t>
            </a:fld>
            <a:endParaRPr lang="en-US"/>
          </a:p>
        </p:txBody>
      </p:sp>
    </p:spTree>
    <p:extLst>
      <p:ext uri="{BB962C8B-B14F-4D97-AF65-F5344CB8AC3E}">
        <p14:creationId xmlns:p14="http://schemas.microsoft.com/office/powerpoint/2010/main" val="428925578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9D793ED-26E2-461C-8684-34CA63EC5DF9}" type="slidenum">
              <a:rPr lang="en-US"/>
              <a:pPr/>
              <a:t>‹#›</a:t>
            </a:fld>
            <a:endParaRPr lang="en-US"/>
          </a:p>
        </p:txBody>
      </p:sp>
    </p:spTree>
    <p:extLst>
      <p:ext uri="{BB962C8B-B14F-4D97-AF65-F5344CB8AC3E}">
        <p14:creationId xmlns:p14="http://schemas.microsoft.com/office/powerpoint/2010/main" val="328991005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5FAC23-425F-4839-8A20-8DBD26F19BFF}" type="slidenum">
              <a:rPr lang="en-US"/>
              <a:pPr/>
              <a:t>‹#›</a:t>
            </a:fld>
            <a:endParaRPr lang="en-US"/>
          </a:p>
        </p:txBody>
      </p:sp>
    </p:spTree>
    <p:extLst>
      <p:ext uri="{BB962C8B-B14F-4D97-AF65-F5344CB8AC3E}">
        <p14:creationId xmlns:p14="http://schemas.microsoft.com/office/powerpoint/2010/main" val="219990661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30FB096-4960-44BB-A4EE-E65BCB0570AE}" type="slidenum">
              <a:rPr lang="en-US"/>
              <a:pPr/>
              <a:t>‹#›</a:t>
            </a:fld>
            <a:endParaRPr lang="en-US"/>
          </a:p>
        </p:txBody>
      </p:sp>
    </p:spTree>
    <p:extLst>
      <p:ext uri="{BB962C8B-B14F-4D97-AF65-F5344CB8AC3E}">
        <p14:creationId xmlns:p14="http://schemas.microsoft.com/office/powerpoint/2010/main" val="425325924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9618" name="Group 2"/>
          <p:cNvGrpSpPr>
            <a:grpSpLocks/>
          </p:cNvGrpSpPr>
          <p:nvPr/>
        </p:nvGrpSpPr>
        <p:grpSpPr bwMode="auto">
          <a:xfrm>
            <a:off x="0" y="0"/>
            <a:ext cx="7620000" cy="6858000"/>
            <a:chOff x="0" y="0"/>
            <a:chExt cx="4800" cy="4320"/>
          </a:xfrm>
        </p:grpSpPr>
        <p:grpSp>
          <p:nvGrpSpPr>
            <p:cNvPr id="239619" name="Group 3"/>
            <p:cNvGrpSpPr>
              <a:grpSpLocks/>
            </p:cNvGrpSpPr>
            <p:nvPr userDrawn="1"/>
          </p:nvGrpSpPr>
          <p:grpSpPr bwMode="auto">
            <a:xfrm>
              <a:off x="0" y="0"/>
              <a:ext cx="2016" cy="4320"/>
              <a:chOff x="0" y="0"/>
              <a:chExt cx="2016" cy="4320"/>
            </a:xfrm>
          </p:grpSpPr>
          <p:sp>
            <p:nvSpPr>
              <p:cNvPr id="239620"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621"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39622" name="Group 6"/>
            <p:cNvGrpSpPr>
              <a:grpSpLocks/>
            </p:cNvGrpSpPr>
            <p:nvPr/>
          </p:nvGrpSpPr>
          <p:grpSpPr bwMode="auto">
            <a:xfrm>
              <a:off x="144" y="1248"/>
              <a:ext cx="4656" cy="201"/>
              <a:chOff x="144" y="1248"/>
              <a:chExt cx="4656" cy="201"/>
            </a:xfrm>
          </p:grpSpPr>
          <p:sp>
            <p:nvSpPr>
              <p:cNvPr id="239623"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624"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39625"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39626"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962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23962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23962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9CC23459-1305-4F8C-9A49-ECE4B82EC29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962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962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962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962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96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6" grpId="0" build="p">
        <p:tmplLst>
          <p:tmpl lvl="1">
            <p:tnLst>
              <p:par>
                <p:cTn presetID="1" presetClass="entr" presetSubtype="0" fill="hold" nodeType="clickEffect">
                  <p:stCondLst>
                    <p:cond delay="0"/>
                  </p:stCondLst>
                  <p:childTnLst>
                    <p:set>
                      <p:cBhvr>
                        <p:cTn dur="1" fill="hold">
                          <p:stCondLst>
                            <p:cond delay="0"/>
                          </p:stCondLst>
                        </p:cTn>
                        <p:tgtEl>
                          <p:spTgt spid="239626"/>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23962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23962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23962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239626"/>
                        </p:tgtEl>
                        <p:attrNameLst>
                          <p:attrName>style.visibility</p:attrName>
                        </p:attrNameLst>
                      </p:cBhvr>
                      <p:to>
                        <p:strVal val="visible"/>
                      </p:to>
                    </p:set>
                  </p:childTnLst>
                </p:cTn>
              </p:par>
            </p:tnLst>
          </p:tmpl>
        </p:tmplLst>
      </p:bldP>
    </p:bldLst>
  </p:timing>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n-US" sz="6000" dirty="0"/>
              <a:t>Aiming High:</a:t>
            </a:r>
            <a:r>
              <a:rPr lang="en-US" sz="3200" dirty="0"/>
              <a:t>  </a:t>
            </a:r>
            <a:br>
              <a:rPr lang="en-US" sz="3200" dirty="0"/>
            </a:br>
            <a:r>
              <a:rPr lang="en-US" sz="2800" dirty="0"/>
              <a:t>Promoting Student Achievement by Strengthening Academic Language Skills</a:t>
            </a:r>
          </a:p>
        </p:txBody>
      </p:sp>
      <p:sp>
        <p:nvSpPr>
          <p:cNvPr id="2051" name="Rectangle 3"/>
          <p:cNvSpPr>
            <a:spLocks noGrp="1" noChangeArrowheads="1"/>
          </p:cNvSpPr>
          <p:nvPr>
            <p:ph type="subTitle" idx="1"/>
          </p:nvPr>
        </p:nvSpPr>
        <p:spPr/>
        <p:txBody>
          <a:bodyPr/>
          <a:lstStyle/>
          <a:p>
            <a:r>
              <a:rPr lang="en-US" sz="2400" dirty="0"/>
              <a:t>Missy </a:t>
            </a:r>
            <a:r>
              <a:rPr lang="en-US" sz="2400" dirty="0" err="1"/>
              <a:t>Slaathaug</a:t>
            </a:r>
            <a:endParaRPr lang="en-US" sz="2400"/>
          </a:p>
          <a:p>
            <a:r>
              <a:rPr lang="en-US" sz="2400"/>
              <a:t>NDSSOS</a:t>
            </a:r>
          </a:p>
          <a:p>
            <a:r>
              <a:rPr lang="en-US" sz="2400"/>
              <a:t>ESL/LEP Consultant</a:t>
            </a:r>
          </a:p>
          <a:p>
            <a:r>
              <a:rPr lang="en-US" sz="2400"/>
              <a:t>missy@pie.midco.net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Why is academic language so important?</a:t>
            </a:r>
          </a:p>
        </p:txBody>
      </p:sp>
      <p:sp>
        <p:nvSpPr>
          <p:cNvPr id="4099" name="Rectangle 3"/>
          <p:cNvSpPr>
            <a:spLocks noGrp="1" noChangeArrowheads="1"/>
          </p:cNvSpPr>
          <p:nvPr>
            <p:ph type="body" idx="1"/>
          </p:nvPr>
        </p:nvSpPr>
        <p:spPr>
          <a:xfrm>
            <a:off x="914400" y="2332037"/>
            <a:ext cx="7053263" cy="4525963"/>
          </a:xfrm>
        </p:spPr>
        <p:txBody>
          <a:bodyPr/>
          <a:lstStyle/>
          <a:p>
            <a:r>
              <a:rPr lang="en-US" dirty="0"/>
              <a:t>Students who master academic language are more likely to:</a:t>
            </a:r>
          </a:p>
          <a:p>
            <a:pPr lvl="1"/>
            <a:r>
              <a:rPr lang="en-US" dirty="0"/>
              <a:t>be successful in </a:t>
            </a:r>
            <a:r>
              <a:rPr lang="en-US" dirty="0" smtClean="0"/>
              <a:t>school</a:t>
            </a:r>
          </a:p>
          <a:p>
            <a:pPr lvl="1"/>
            <a:r>
              <a:rPr lang="en-US" dirty="0"/>
              <a:t>a</a:t>
            </a:r>
            <a:r>
              <a:rPr lang="en-US" dirty="0" smtClean="0"/>
              <a:t>nd in professional </a:t>
            </a:r>
            <a:r>
              <a:rPr lang="en-US" dirty="0"/>
              <a:t>settings</a:t>
            </a:r>
          </a:p>
          <a:p>
            <a:r>
              <a:rPr lang="en-US" dirty="0" smtClean="0"/>
              <a:t>Students </a:t>
            </a:r>
            <a:r>
              <a:rPr lang="en-US" dirty="0"/>
              <a:t>who do </a:t>
            </a:r>
            <a:r>
              <a:rPr lang="en-US" i="1" dirty="0"/>
              <a:t>not</a:t>
            </a:r>
            <a:r>
              <a:rPr lang="en-US" dirty="0"/>
              <a:t> learn academic language may:</a:t>
            </a:r>
          </a:p>
          <a:p>
            <a:pPr lvl="1"/>
            <a:r>
              <a:rPr lang="en-US" dirty="0"/>
              <a:t>struggle academically </a:t>
            </a:r>
          </a:p>
          <a:p>
            <a:pPr lvl="1"/>
            <a:r>
              <a:rPr lang="en-US" dirty="0"/>
              <a:t>be at a higher risk of dropping out of school</a:t>
            </a:r>
          </a:p>
          <a:p>
            <a:pPr lvl="1">
              <a:buFontTx/>
              <a:buNone/>
            </a:pPr>
            <a:endParaRPr lang="en-US" dirty="0"/>
          </a:p>
          <a:p>
            <a:endParaRPr lang="en-US" dirty="0"/>
          </a:p>
        </p:txBody>
      </p:sp>
    </p:spTree>
    <p:extLst>
      <p:ext uri="{BB962C8B-B14F-4D97-AF65-F5344CB8AC3E}">
        <p14:creationId xmlns:p14="http://schemas.microsoft.com/office/powerpoint/2010/main" val="286020454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AutoShape 2"/>
          <p:cNvSpPr>
            <a:spLocks noGrp="1" noChangeArrowheads="1"/>
          </p:cNvSpPr>
          <p:nvPr>
            <p:ph type="title"/>
          </p:nvPr>
        </p:nvSpPr>
        <p:spPr/>
        <p:txBody>
          <a:bodyPr/>
          <a:lstStyle/>
          <a:p>
            <a:r>
              <a:rPr lang="en-US"/>
              <a:t>Levels of Language Proficiency</a:t>
            </a:r>
          </a:p>
        </p:txBody>
      </p:sp>
      <p:sp>
        <p:nvSpPr>
          <p:cNvPr id="113667" name="Rectangle 3"/>
          <p:cNvSpPr>
            <a:spLocks noGrp="1" noChangeArrowheads="1"/>
          </p:cNvSpPr>
          <p:nvPr>
            <p:ph type="body" idx="1"/>
          </p:nvPr>
        </p:nvSpPr>
        <p:spPr>
          <a:xfrm>
            <a:off x="762000" y="2362200"/>
            <a:ext cx="7693025" cy="3724275"/>
          </a:xfrm>
        </p:spPr>
        <p:txBody>
          <a:bodyPr/>
          <a:lstStyle/>
          <a:p>
            <a:pPr algn="ctr">
              <a:lnSpc>
                <a:spcPct val="80000"/>
              </a:lnSpc>
              <a:buFont typeface="Wingdings" pitchFamily="2" charset="2"/>
              <a:buNone/>
            </a:pPr>
            <a:r>
              <a:rPr lang="en-US" sz="2400"/>
              <a:t>Cognitively undemanding (easy)</a:t>
            </a:r>
          </a:p>
          <a:p>
            <a:pPr>
              <a:lnSpc>
                <a:spcPct val="80000"/>
              </a:lnSpc>
              <a:buFont typeface="Wingdings" pitchFamily="2" charset="2"/>
              <a:buNone/>
            </a:pPr>
            <a:endParaRPr lang="en-US" sz="2400"/>
          </a:p>
          <a:p>
            <a:pPr>
              <a:lnSpc>
                <a:spcPct val="80000"/>
              </a:lnSpc>
              <a:buFont typeface="Wingdings" pitchFamily="2" charset="2"/>
              <a:buNone/>
            </a:pPr>
            <a:endParaRPr lang="en-US" sz="2400"/>
          </a:p>
          <a:p>
            <a:pPr>
              <a:lnSpc>
                <a:spcPct val="80000"/>
              </a:lnSpc>
              <a:buFont typeface="Wingdings" pitchFamily="2" charset="2"/>
              <a:buNone/>
            </a:pPr>
            <a:endParaRPr lang="en-US" sz="2400"/>
          </a:p>
          <a:p>
            <a:pPr>
              <a:lnSpc>
                <a:spcPct val="80000"/>
              </a:lnSpc>
              <a:buFont typeface="Wingdings" pitchFamily="2" charset="2"/>
              <a:buNone/>
            </a:pPr>
            <a:endParaRPr lang="en-US" sz="2400"/>
          </a:p>
          <a:p>
            <a:pPr>
              <a:lnSpc>
                <a:spcPct val="80000"/>
              </a:lnSpc>
              <a:buFont typeface="Wingdings" pitchFamily="2" charset="2"/>
              <a:buNone/>
            </a:pPr>
            <a:r>
              <a:rPr lang="en-US" sz="2400"/>
              <a:t>Context embedded			      context reduced</a:t>
            </a:r>
          </a:p>
          <a:p>
            <a:pPr>
              <a:lnSpc>
                <a:spcPct val="80000"/>
              </a:lnSpc>
              <a:buFont typeface="Wingdings" pitchFamily="2" charset="2"/>
              <a:buNone/>
            </a:pPr>
            <a:endParaRPr lang="en-US" sz="2400"/>
          </a:p>
          <a:p>
            <a:pPr>
              <a:lnSpc>
                <a:spcPct val="80000"/>
              </a:lnSpc>
              <a:buFont typeface="Wingdings" pitchFamily="2" charset="2"/>
              <a:buNone/>
            </a:pPr>
            <a:endParaRPr lang="en-US" sz="2400"/>
          </a:p>
          <a:p>
            <a:pPr>
              <a:lnSpc>
                <a:spcPct val="80000"/>
              </a:lnSpc>
              <a:buFont typeface="Wingdings" pitchFamily="2" charset="2"/>
              <a:buNone/>
            </a:pPr>
            <a:endParaRPr lang="en-US" sz="2400"/>
          </a:p>
          <a:p>
            <a:pPr>
              <a:lnSpc>
                <a:spcPct val="80000"/>
              </a:lnSpc>
              <a:buFont typeface="Wingdings" pitchFamily="2" charset="2"/>
              <a:buNone/>
            </a:pPr>
            <a:endParaRPr lang="en-US" sz="2400"/>
          </a:p>
          <a:p>
            <a:pPr algn="ctr">
              <a:lnSpc>
                <a:spcPct val="80000"/>
              </a:lnSpc>
              <a:buFont typeface="Wingdings" pitchFamily="2" charset="2"/>
              <a:buNone/>
            </a:pPr>
            <a:r>
              <a:rPr lang="en-US" sz="2400"/>
              <a:t>Cognitively demanding (difficult)</a:t>
            </a:r>
          </a:p>
        </p:txBody>
      </p:sp>
      <p:sp>
        <p:nvSpPr>
          <p:cNvPr id="113669" name="Line 5"/>
          <p:cNvSpPr>
            <a:spLocks noChangeShapeType="1"/>
          </p:cNvSpPr>
          <p:nvPr/>
        </p:nvSpPr>
        <p:spPr bwMode="auto">
          <a:xfrm>
            <a:off x="4648200" y="2743200"/>
            <a:ext cx="0" cy="320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70" name="Line 6"/>
          <p:cNvSpPr>
            <a:spLocks noChangeShapeType="1"/>
          </p:cNvSpPr>
          <p:nvPr/>
        </p:nvSpPr>
        <p:spPr bwMode="auto">
          <a:xfrm>
            <a:off x="3505200" y="4343400"/>
            <a:ext cx="2362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865198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3667">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36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AutoShape 2"/>
          <p:cNvSpPr>
            <a:spLocks noGrp="1" noChangeArrowheads="1"/>
          </p:cNvSpPr>
          <p:nvPr>
            <p:ph type="title"/>
          </p:nvPr>
        </p:nvSpPr>
        <p:spPr/>
        <p:txBody>
          <a:bodyPr/>
          <a:lstStyle/>
          <a:p>
            <a:r>
              <a:rPr lang="en-US" sz="3200"/>
              <a:t>Cognitively undemanding,</a:t>
            </a:r>
            <a:br>
              <a:rPr lang="en-US" sz="3200"/>
            </a:br>
            <a:r>
              <a:rPr lang="en-US" sz="3200"/>
              <a:t>context embedded             </a:t>
            </a:r>
            <a:r>
              <a:rPr lang="en-US" sz="2000"/>
              <a:t>(upper left quadrant)</a:t>
            </a:r>
          </a:p>
        </p:txBody>
      </p:sp>
      <p:sp>
        <p:nvSpPr>
          <p:cNvPr id="201731" name="Rectangle 3"/>
          <p:cNvSpPr>
            <a:spLocks noGrp="1" noChangeArrowheads="1"/>
          </p:cNvSpPr>
          <p:nvPr>
            <p:ph type="body" idx="1"/>
          </p:nvPr>
        </p:nvSpPr>
        <p:spPr/>
        <p:txBody>
          <a:bodyPr/>
          <a:lstStyle/>
          <a:p>
            <a:r>
              <a:rPr lang="en-US" sz="4000"/>
              <a:t>Art, music, PE</a:t>
            </a:r>
          </a:p>
          <a:p>
            <a:r>
              <a:rPr lang="en-US" sz="4000"/>
              <a:t>Playing a game</a:t>
            </a:r>
          </a:p>
          <a:p>
            <a:r>
              <a:rPr lang="en-US" sz="4000"/>
              <a:t>Following oral directions</a:t>
            </a:r>
          </a:p>
          <a:p>
            <a:r>
              <a:rPr lang="en-US" sz="4000"/>
              <a:t>Face-to-face conversations</a:t>
            </a:r>
          </a:p>
        </p:txBody>
      </p:sp>
    </p:spTree>
    <p:extLst>
      <p:ext uri="{BB962C8B-B14F-4D97-AF65-F5344CB8AC3E}">
        <p14:creationId xmlns:p14="http://schemas.microsoft.com/office/powerpoint/2010/main" val="373523412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AutoShape 2"/>
          <p:cNvSpPr>
            <a:spLocks noGrp="1" noChangeArrowheads="1"/>
          </p:cNvSpPr>
          <p:nvPr>
            <p:ph type="title"/>
          </p:nvPr>
        </p:nvSpPr>
        <p:spPr/>
        <p:txBody>
          <a:bodyPr/>
          <a:lstStyle/>
          <a:p>
            <a:r>
              <a:rPr lang="en-US" sz="3200"/>
              <a:t>Cognitively undemanding, </a:t>
            </a:r>
            <a:br>
              <a:rPr lang="en-US" sz="3200"/>
            </a:br>
            <a:r>
              <a:rPr lang="en-US" sz="3200"/>
              <a:t>context reduced               </a:t>
            </a:r>
            <a:r>
              <a:rPr lang="en-US" sz="2000"/>
              <a:t>(upper right quadrant)</a:t>
            </a:r>
          </a:p>
        </p:txBody>
      </p:sp>
      <p:sp>
        <p:nvSpPr>
          <p:cNvPr id="203779" name="Rectangle 3"/>
          <p:cNvSpPr>
            <a:spLocks noGrp="1" noChangeArrowheads="1"/>
          </p:cNvSpPr>
          <p:nvPr>
            <p:ph type="body" idx="1"/>
          </p:nvPr>
        </p:nvSpPr>
        <p:spPr/>
        <p:txBody>
          <a:bodyPr/>
          <a:lstStyle/>
          <a:p>
            <a:r>
              <a:rPr lang="en-US" sz="3200"/>
              <a:t>Written directions</a:t>
            </a:r>
          </a:p>
          <a:p>
            <a:r>
              <a:rPr lang="en-US" sz="3200"/>
              <a:t>Telephone conversations</a:t>
            </a:r>
          </a:p>
          <a:p>
            <a:r>
              <a:rPr lang="en-US" sz="3200"/>
              <a:t>Writing answers to lower level questions</a:t>
            </a:r>
          </a:p>
          <a:p>
            <a:r>
              <a:rPr lang="en-US" sz="3200"/>
              <a:t>Reading and writing for personal purposes</a:t>
            </a:r>
          </a:p>
          <a:p>
            <a:r>
              <a:rPr lang="en-US" sz="3200"/>
              <a:t>Developing initial reading skills</a:t>
            </a:r>
          </a:p>
        </p:txBody>
      </p:sp>
    </p:spTree>
    <p:extLst>
      <p:ext uri="{BB962C8B-B14F-4D97-AF65-F5344CB8AC3E}">
        <p14:creationId xmlns:p14="http://schemas.microsoft.com/office/powerpoint/2010/main" val="361465106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AutoShape 2"/>
          <p:cNvSpPr>
            <a:spLocks noGrp="1" noChangeArrowheads="1"/>
          </p:cNvSpPr>
          <p:nvPr>
            <p:ph type="title"/>
          </p:nvPr>
        </p:nvSpPr>
        <p:spPr/>
        <p:txBody>
          <a:bodyPr/>
          <a:lstStyle/>
          <a:p>
            <a:r>
              <a:rPr lang="en-US" sz="3200"/>
              <a:t>Cognitively demanding,</a:t>
            </a:r>
            <a:br>
              <a:rPr lang="en-US" sz="3200"/>
            </a:br>
            <a:r>
              <a:rPr lang="en-US" sz="3200"/>
              <a:t>context embedded             </a:t>
            </a:r>
            <a:r>
              <a:rPr lang="en-US" sz="2000"/>
              <a:t>(lower left quadrant)</a:t>
            </a:r>
          </a:p>
        </p:txBody>
      </p:sp>
      <p:sp>
        <p:nvSpPr>
          <p:cNvPr id="205827" name="Rectangle 3"/>
          <p:cNvSpPr>
            <a:spLocks noGrp="1" noChangeArrowheads="1"/>
          </p:cNvSpPr>
          <p:nvPr>
            <p:ph type="body" idx="1"/>
          </p:nvPr>
        </p:nvSpPr>
        <p:spPr/>
        <p:txBody>
          <a:bodyPr/>
          <a:lstStyle/>
          <a:p>
            <a:r>
              <a:rPr lang="en-US" sz="3200"/>
              <a:t>Developing academic vocabulary</a:t>
            </a:r>
          </a:p>
          <a:p>
            <a:r>
              <a:rPr lang="en-US" sz="3200"/>
              <a:t>Participating in hands-on science activity</a:t>
            </a:r>
          </a:p>
          <a:p>
            <a:r>
              <a:rPr lang="en-US" sz="3200"/>
              <a:t>Making models, maps and charts in social studies</a:t>
            </a:r>
          </a:p>
          <a:p>
            <a:r>
              <a:rPr lang="en-US" sz="3200"/>
              <a:t>Making brief oral presentations</a:t>
            </a:r>
          </a:p>
          <a:p>
            <a:r>
              <a:rPr lang="en-US" sz="3200"/>
              <a:t>Writing simple science and social studies reports</a:t>
            </a:r>
          </a:p>
        </p:txBody>
      </p:sp>
    </p:spTree>
    <p:extLst>
      <p:ext uri="{BB962C8B-B14F-4D97-AF65-F5344CB8AC3E}">
        <p14:creationId xmlns:p14="http://schemas.microsoft.com/office/powerpoint/2010/main" val="216060621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AutoShape 2"/>
          <p:cNvSpPr>
            <a:spLocks noGrp="1" noChangeArrowheads="1"/>
          </p:cNvSpPr>
          <p:nvPr>
            <p:ph type="title"/>
          </p:nvPr>
        </p:nvSpPr>
        <p:spPr/>
        <p:txBody>
          <a:bodyPr/>
          <a:lstStyle/>
          <a:p>
            <a:r>
              <a:rPr lang="en-US" sz="3200"/>
              <a:t>Cognitively demanding, </a:t>
            </a:r>
            <a:br>
              <a:rPr lang="en-US" sz="3200"/>
            </a:br>
            <a:r>
              <a:rPr lang="en-US" sz="3200"/>
              <a:t>context reduced               </a:t>
            </a:r>
            <a:r>
              <a:rPr lang="en-US" sz="2000"/>
              <a:t>(lower right quadrant)</a:t>
            </a:r>
          </a:p>
        </p:txBody>
      </p:sp>
      <p:sp>
        <p:nvSpPr>
          <p:cNvPr id="207875" name="Rectangle 3"/>
          <p:cNvSpPr>
            <a:spLocks noGrp="1" noChangeArrowheads="1"/>
          </p:cNvSpPr>
          <p:nvPr>
            <p:ph type="body" idx="1"/>
          </p:nvPr>
        </p:nvSpPr>
        <p:spPr/>
        <p:txBody>
          <a:bodyPr/>
          <a:lstStyle/>
          <a:p>
            <a:r>
              <a:rPr lang="en-US" sz="3600" dirty="0"/>
              <a:t>Writing </a:t>
            </a:r>
            <a:r>
              <a:rPr lang="en-US" sz="3600" dirty="0" smtClean="0"/>
              <a:t>compositions</a:t>
            </a:r>
          </a:p>
          <a:p>
            <a:r>
              <a:rPr lang="en-US" sz="3600" dirty="0" smtClean="0"/>
              <a:t>Reading textbooks</a:t>
            </a:r>
            <a:endParaRPr lang="en-US" sz="3600" dirty="0"/>
          </a:p>
          <a:p>
            <a:r>
              <a:rPr lang="en-US" sz="3600" dirty="0"/>
              <a:t>Standardized tests</a:t>
            </a:r>
          </a:p>
          <a:p>
            <a:r>
              <a:rPr lang="en-US" sz="3600" dirty="0"/>
              <a:t>Lectures with few illustrations</a:t>
            </a:r>
          </a:p>
          <a:p>
            <a:r>
              <a:rPr lang="en-US" sz="3600" dirty="0"/>
              <a:t>Explanations of new information</a:t>
            </a:r>
          </a:p>
          <a:p>
            <a:r>
              <a:rPr lang="en-US" sz="3600" dirty="0"/>
              <a:t>Making formal oral presentations</a:t>
            </a:r>
          </a:p>
        </p:txBody>
      </p:sp>
    </p:spTree>
    <p:extLst>
      <p:ext uri="{BB962C8B-B14F-4D97-AF65-F5344CB8AC3E}">
        <p14:creationId xmlns:p14="http://schemas.microsoft.com/office/powerpoint/2010/main" val="306792054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a:t>How long for each?</a:t>
            </a:r>
          </a:p>
        </p:txBody>
      </p:sp>
      <p:sp>
        <p:nvSpPr>
          <p:cNvPr id="9219" name="Rectangle 3"/>
          <p:cNvSpPr>
            <a:spLocks noGrp="1" noChangeArrowheads="1"/>
          </p:cNvSpPr>
          <p:nvPr>
            <p:ph type="body" idx="1"/>
          </p:nvPr>
        </p:nvSpPr>
        <p:spPr/>
        <p:txBody>
          <a:bodyPr/>
          <a:lstStyle/>
          <a:p>
            <a:pPr>
              <a:lnSpc>
                <a:spcPct val="90000"/>
              </a:lnSpc>
            </a:pPr>
            <a:r>
              <a:rPr lang="en-US" sz="4000"/>
              <a:t>BICS--happens fast</a:t>
            </a:r>
          </a:p>
          <a:p>
            <a:pPr lvl="1">
              <a:lnSpc>
                <a:spcPct val="90000"/>
              </a:lnSpc>
            </a:pPr>
            <a:r>
              <a:rPr lang="en-US" sz="3600"/>
              <a:t>Learners can achieve very high levels of oral competence quickly</a:t>
            </a:r>
          </a:p>
          <a:p>
            <a:pPr>
              <a:lnSpc>
                <a:spcPct val="90000"/>
              </a:lnSpc>
            </a:pPr>
            <a:r>
              <a:rPr lang="en-US" sz="4000"/>
              <a:t>CALP takes a very long time to develop--</a:t>
            </a:r>
          </a:p>
          <a:p>
            <a:pPr lvl="2">
              <a:lnSpc>
                <a:spcPct val="90000"/>
              </a:lnSpc>
            </a:pPr>
            <a:r>
              <a:rPr lang="en-US" sz="3200"/>
              <a:t>Not equivalent of BICS</a:t>
            </a:r>
          </a:p>
          <a:p>
            <a:pPr lvl="2">
              <a:lnSpc>
                <a:spcPct val="90000"/>
              </a:lnSpc>
            </a:pPr>
            <a:r>
              <a:rPr lang="en-US" sz="3200"/>
              <a:t>Let’s take a look:</a:t>
            </a:r>
          </a:p>
          <a:p>
            <a:pPr lvl="2">
              <a:lnSpc>
                <a:spcPct val="90000"/>
              </a:lnSpc>
              <a:buFont typeface="Wingdings" pitchFamily="2" charset="2"/>
              <a:buNone/>
            </a:pPr>
            <a:endParaRPr lang="en-US"/>
          </a:p>
        </p:txBody>
      </p:sp>
    </p:spTree>
    <p:extLst>
      <p:ext uri="{BB962C8B-B14F-4D97-AF65-F5344CB8AC3E}">
        <p14:creationId xmlns:p14="http://schemas.microsoft.com/office/powerpoint/2010/main" val="74539628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2400">
                <a:ea typeface="ＭＳ Ｐゴシック" pitchFamily="1" charset="-128"/>
              </a:rPr>
              <a:t>Time Required to Achieve Age-Appropriate Proficiency</a:t>
            </a:r>
          </a:p>
        </p:txBody>
      </p:sp>
      <p:sp>
        <p:nvSpPr>
          <p:cNvPr id="108547" name="Line 3"/>
          <p:cNvSpPr>
            <a:spLocks noChangeShapeType="1"/>
          </p:cNvSpPr>
          <p:nvPr/>
        </p:nvSpPr>
        <p:spPr bwMode="auto">
          <a:xfrm>
            <a:off x="762000" y="3200400"/>
            <a:ext cx="0" cy="190500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48" name="Line 4"/>
          <p:cNvSpPr>
            <a:spLocks noChangeShapeType="1"/>
          </p:cNvSpPr>
          <p:nvPr/>
        </p:nvSpPr>
        <p:spPr bwMode="auto">
          <a:xfrm>
            <a:off x="1600200" y="5105400"/>
            <a:ext cx="2286000" cy="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49" name="Line 5"/>
          <p:cNvSpPr>
            <a:spLocks noChangeShapeType="1"/>
          </p:cNvSpPr>
          <p:nvPr/>
        </p:nvSpPr>
        <p:spPr bwMode="auto">
          <a:xfrm>
            <a:off x="5334000" y="2667000"/>
            <a:ext cx="0" cy="243840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50" name="Line 6"/>
          <p:cNvSpPr>
            <a:spLocks noChangeShapeType="1"/>
          </p:cNvSpPr>
          <p:nvPr/>
        </p:nvSpPr>
        <p:spPr bwMode="auto">
          <a:xfrm>
            <a:off x="5334000" y="5105400"/>
            <a:ext cx="1828800" cy="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51" name="Text Box 7"/>
          <p:cNvSpPr txBox="1">
            <a:spLocks noChangeArrowheads="1"/>
          </p:cNvSpPr>
          <p:nvPr/>
        </p:nvSpPr>
        <p:spPr bwMode="auto">
          <a:xfrm rot="-10741962">
            <a:off x="838200" y="2438400"/>
            <a:ext cx="549275"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eaLnBrk="1" hangingPunct="1">
              <a:spcBef>
                <a:spcPct val="50000"/>
              </a:spcBef>
            </a:pPr>
            <a:r>
              <a:rPr lang="en-US" sz="2400">
                <a:latin typeface="Tahoma" charset="0"/>
                <a:ea typeface="ＭＳ Ｐゴシック" pitchFamily="1" charset="-128"/>
              </a:rPr>
              <a:t>Level of proficiency</a:t>
            </a:r>
          </a:p>
        </p:txBody>
      </p:sp>
      <p:sp>
        <p:nvSpPr>
          <p:cNvPr id="108552" name="Text Box 8"/>
          <p:cNvSpPr txBox="1">
            <a:spLocks noChangeArrowheads="1"/>
          </p:cNvSpPr>
          <p:nvPr/>
        </p:nvSpPr>
        <p:spPr bwMode="auto">
          <a:xfrm rot="-10741962">
            <a:off x="4724400" y="1905000"/>
            <a:ext cx="549275" cy="332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eaLnBrk="1" hangingPunct="1">
              <a:spcBef>
                <a:spcPct val="50000"/>
              </a:spcBef>
            </a:pPr>
            <a:r>
              <a:rPr lang="en-US" sz="2400">
                <a:latin typeface="Tahoma" charset="0"/>
                <a:ea typeface="ＭＳ Ｐゴシック" pitchFamily="1" charset="-128"/>
              </a:rPr>
              <a:t>Level of proficiency</a:t>
            </a:r>
          </a:p>
        </p:txBody>
      </p:sp>
      <p:sp>
        <p:nvSpPr>
          <p:cNvPr id="108553" name="Text Box 9"/>
          <p:cNvSpPr txBox="1">
            <a:spLocks noChangeArrowheads="1"/>
          </p:cNvSpPr>
          <p:nvPr/>
        </p:nvSpPr>
        <p:spPr bwMode="auto">
          <a:xfrm>
            <a:off x="1371600" y="51816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400">
                <a:latin typeface="Tahoma" charset="0"/>
                <a:ea typeface="ＭＳ Ｐゴシック" pitchFamily="1" charset="-128"/>
              </a:rPr>
              <a:t>Social Language</a:t>
            </a:r>
          </a:p>
        </p:txBody>
      </p:sp>
      <p:sp>
        <p:nvSpPr>
          <p:cNvPr id="108554" name="Text Box 10"/>
          <p:cNvSpPr txBox="1">
            <a:spLocks noChangeArrowheads="1"/>
          </p:cNvSpPr>
          <p:nvPr/>
        </p:nvSpPr>
        <p:spPr bwMode="auto">
          <a:xfrm>
            <a:off x="5257800" y="5257800"/>
            <a:ext cx="2867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a:latin typeface="Tahoma" charset="0"/>
                <a:ea typeface="ＭＳ Ｐゴシック" pitchFamily="1" charset="-128"/>
              </a:rPr>
              <a:t>Academic Language</a:t>
            </a:r>
          </a:p>
        </p:txBody>
      </p:sp>
      <p:sp>
        <p:nvSpPr>
          <p:cNvPr id="108555" name="Line 11"/>
          <p:cNvSpPr>
            <a:spLocks noChangeShapeType="1"/>
          </p:cNvSpPr>
          <p:nvPr/>
        </p:nvSpPr>
        <p:spPr bwMode="auto">
          <a:xfrm flipV="1">
            <a:off x="1752600" y="4114800"/>
            <a:ext cx="1752600" cy="99060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56" name="Line 12"/>
          <p:cNvSpPr>
            <a:spLocks noChangeShapeType="1"/>
          </p:cNvSpPr>
          <p:nvPr/>
        </p:nvSpPr>
        <p:spPr bwMode="auto">
          <a:xfrm>
            <a:off x="2895600" y="4114800"/>
            <a:ext cx="914400" cy="0"/>
          </a:xfrm>
          <a:prstGeom prst="line">
            <a:avLst/>
          </a:prstGeom>
          <a:noFill/>
          <a:ln w="952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57" name="Text Box 13"/>
          <p:cNvSpPr txBox="1">
            <a:spLocks noChangeArrowheads="1"/>
          </p:cNvSpPr>
          <p:nvPr/>
        </p:nvSpPr>
        <p:spPr bwMode="auto">
          <a:xfrm>
            <a:off x="1676400" y="4267200"/>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a:latin typeface="Tahoma" charset="0"/>
                <a:ea typeface="ＭＳ Ｐゴシック" pitchFamily="1" charset="-128"/>
              </a:rPr>
              <a:t>2 years</a:t>
            </a:r>
          </a:p>
        </p:txBody>
      </p:sp>
      <p:sp>
        <p:nvSpPr>
          <p:cNvPr id="108558" name="Line 14"/>
          <p:cNvSpPr>
            <a:spLocks noChangeShapeType="1"/>
          </p:cNvSpPr>
          <p:nvPr/>
        </p:nvSpPr>
        <p:spPr bwMode="auto">
          <a:xfrm flipH="1">
            <a:off x="1676400" y="4114800"/>
            <a:ext cx="1905000" cy="0"/>
          </a:xfrm>
          <a:prstGeom prst="line">
            <a:avLst/>
          </a:prstGeom>
          <a:noFill/>
          <a:ln w="952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59" name="Text Box 15"/>
          <p:cNvSpPr txBox="1">
            <a:spLocks noChangeArrowheads="1"/>
          </p:cNvSpPr>
          <p:nvPr/>
        </p:nvSpPr>
        <p:spPr bwMode="auto">
          <a:xfrm>
            <a:off x="3048000" y="5791200"/>
            <a:ext cx="24098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a:latin typeface="Tahoma" charset="0"/>
                <a:ea typeface="ＭＳ Ｐゴシック" pitchFamily="1" charset="-128"/>
              </a:rPr>
              <a:t>Native English Speakers:</a:t>
            </a:r>
          </a:p>
          <a:p>
            <a:pPr eaLnBrk="1" hangingPunct="1"/>
            <a:r>
              <a:rPr lang="en-US" sz="1400">
                <a:latin typeface="Tahoma" charset="0"/>
                <a:ea typeface="ＭＳ Ｐゴシック" pitchFamily="1" charset="-128"/>
              </a:rPr>
              <a:t>English Language Learners: </a:t>
            </a:r>
          </a:p>
        </p:txBody>
      </p:sp>
      <p:sp>
        <p:nvSpPr>
          <p:cNvPr id="108560" name="Line 16"/>
          <p:cNvSpPr>
            <a:spLocks noChangeShapeType="1"/>
          </p:cNvSpPr>
          <p:nvPr/>
        </p:nvSpPr>
        <p:spPr bwMode="auto">
          <a:xfrm>
            <a:off x="5562600" y="5943600"/>
            <a:ext cx="1600200" cy="0"/>
          </a:xfrm>
          <a:prstGeom prst="line">
            <a:avLst/>
          </a:prstGeom>
          <a:noFill/>
          <a:ln w="952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61" name="Line 17"/>
          <p:cNvSpPr>
            <a:spLocks noChangeShapeType="1"/>
          </p:cNvSpPr>
          <p:nvPr/>
        </p:nvSpPr>
        <p:spPr bwMode="auto">
          <a:xfrm>
            <a:off x="5562600" y="6172200"/>
            <a:ext cx="1600200" cy="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62" name="Line 18"/>
          <p:cNvSpPr>
            <a:spLocks noChangeShapeType="1"/>
          </p:cNvSpPr>
          <p:nvPr/>
        </p:nvSpPr>
        <p:spPr bwMode="auto">
          <a:xfrm flipV="1">
            <a:off x="5334000" y="3276600"/>
            <a:ext cx="2057400" cy="609600"/>
          </a:xfrm>
          <a:prstGeom prst="line">
            <a:avLst/>
          </a:prstGeom>
          <a:noFill/>
          <a:ln w="952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63" name="Line 19"/>
          <p:cNvSpPr>
            <a:spLocks noChangeShapeType="1"/>
          </p:cNvSpPr>
          <p:nvPr/>
        </p:nvSpPr>
        <p:spPr bwMode="auto">
          <a:xfrm flipV="1">
            <a:off x="5334000" y="3505200"/>
            <a:ext cx="1981200" cy="99060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64" name="Text Box 20"/>
          <p:cNvSpPr txBox="1">
            <a:spLocks noChangeArrowheads="1"/>
          </p:cNvSpPr>
          <p:nvPr/>
        </p:nvSpPr>
        <p:spPr bwMode="auto">
          <a:xfrm>
            <a:off x="5318125" y="4121150"/>
            <a:ext cx="1768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a:latin typeface="Tahoma" charset="0"/>
                <a:ea typeface="ＭＳ Ｐゴシック" pitchFamily="1" charset="-128"/>
              </a:rPr>
              <a:t>5-7 (up to 10) years</a:t>
            </a:r>
          </a:p>
        </p:txBody>
      </p:sp>
      <p:sp>
        <p:nvSpPr>
          <p:cNvPr id="108565" name="Text Box 21"/>
          <p:cNvSpPr txBox="1">
            <a:spLocks noChangeArrowheads="1"/>
          </p:cNvSpPr>
          <p:nvPr/>
        </p:nvSpPr>
        <p:spPr bwMode="auto">
          <a:xfrm>
            <a:off x="838200" y="5867400"/>
            <a:ext cx="205740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400">
                <a:latin typeface="Tahoma" charset="0"/>
                <a:ea typeface="ＭＳ Ｐゴシック" pitchFamily="1" charset="-128"/>
              </a:rPr>
              <a:t>Cummins, J. (1991)</a:t>
            </a:r>
          </a:p>
          <a:p>
            <a:pPr eaLnBrk="1" hangingPunct="1">
              <a:spcBef>
                <a:spcPct val="50000"/>
              </a:spcBef>
            </a:pPr>
            <a:r>
              <a:rPr lang="en-US" sz="1400">
                <a:latin typeface="Tahoma" charset="0"/>
                <a:ea typeface="ＭＳ Ｐゴシック" pitchFamily="1" charset="-128"/>
              </a:rPr>
              <a:t>Collier, V.P. (1995)</a:t>
            </a:r>
          </a:p>
        </p:txBody>
      </p:sp>
      <p:sp>
        <p:nvSpPr>
          <p:cNvPr id="108566" name="Line 22"/>
          <p:cNvSpPr>
            <a:spLocks noChangeShapeType="1"/>
          </p:cNvSpPr>
          <p:nvPr/>
        </p:nvSpPr>
        <p:spPr bwMode="auto">
          <a:xfrm flipV="1">
            <a:off x="1600200" y="2667000"/>
            <a:ext cx="0" cy="2438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02884883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AutoShape 2"/>
          <p:cNvSpPr>
            <a:spLocks noGrp="1" noChangeArrowheads="1"/>
          </p:cNvSpPr>
          <p:nvPr>
            <p:ph type="title"/>
          </p:nvPr>
        </p:nvSpPr>
        <p:spPr/>
        <p:txBody>
          <a:bodyPr/>
          <a:lstStyle/>
          <a:p>
            <a:r>
              <a:rPr lang="en-US" sz="3200" dirty="0" smtClean="0"/>
              <a:t>Teachers need to push </a:t>
            </a:r>
            <a:r>
              <a:rPr lang="en-US" sz="3200" dirty="0"/>
              <a:t>learners to move beyond the known.  .  .</a:t>
            </a:r>
          </a:p>
        </p:txBody>
      </p:sp>
      <p:sp>
        <p:nvSpPr>
          <p:cNvPr id="130051" name="Rectangle 3"/>
          <p:cNvSpPr>
            <a:spLocks noGrp="1" noChangeArrowheads="1"/>
          </p:cNvSpPr>
          <p:nvPr>
            <p:ph type="body" idx="1"/>
          </p:nvPr>
        </p:nvSpPr>
        <p:spPr/>
        <p:txBody>
          <a:bodyPr/>
          <a:lstStyle/>
          <a:p>
            <a:r>
              <a:rPr lang="en-US" dirty="0"/>
              <a:t>Many </a:t>
            </a:r>
            <a:r>
              <a:rPr lang="en-US" dirty="0" smtClean="0"/>
              <a:t>ELLs have </a:t>
            </a:r>
            <a:r>
              <a:rPr lang="en-US" dirty="0"/>
              <a:t>a tendency to “stay with the known.” </a:t>
            </a:r>
          </a:p>
          <a:p>
            <a:r>
              <a:rPr lang="en-US" dirty="0"/>
              <a:t>If what they can say work and meets their immediate needs, it is often easier to just stay with the known. </a:t>
            </a:r>
          </a:p>
          <a:p>
            <a:r>
              <a:rPr lang="en-US" dirty="0" smtClean="0"/>
              <a:t>They avoid more </a:t>
            </a:r>
            <a:r>
              <a:rPr lang="en-US" dirty="0"/>
              <a:t>complex wording, which involves taking risks and isn’t safe and isn’t KNOWN. </a:t>
            </a:r>
          </a:p>
          <a:p>
            <a:pPr>
              <a:buFont typeface="Wingdings" pitchFamily="2" charset="2"/>
              <a:buNone/>
            </a:pPr>
            <a:endParaRPr lang="en-US" dirty="0"/>
          </a:p>
        </p:txBody>
      </p:sp>
    </p:spTree>
    <p:extLst>
      <p:ext uri="{BB962C8B-B14F-4D97-AF65-F5344CB8AC3E}">
        <p14:creationId xmlns:p14="http://schemas.microsoft.com/office/powerpoint/2010/main" val="350722526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200" dirty="0"/>
              <a:t>put in    	</a:t>
            </a:r>
            <a:r>
              <a:rPr lang="en-US" sz="3200" dirty="0" smtClean="0"/>
              <a:t> 	</a:t>
            </a:r>
            <a:r>
              <a:rPr lang="en-US" sz="3200" dirty="0" smtClean="0">
                <a:solidFill>
                  <a:srgbClr val="FF0000"/>
                </a:solidFill>
              </a:rPr>
              <a:t>take</a:t>
            </a:r>
            <a:r>
              <a:rPr lang="en-US" sz="3200" dirty="0" smtClean="0"/>
              <a:t> </a:t>
            </a:r>
            <a:r>
              <a:rPr lang="en-US" sz="3200" dirty="0">
                <a:solidFill>
                  <a:srgbClr val="FF0000"/>
                </a:solidFill>
              </a:rPr>
              <a:t>out</a:t>
            </a:r>
            <a:r>
              <a:rPr lang="en-US" sz="3200" dirty="0"/>
              <a:t>	     </a:t>
            </a:r>
            <a:r>
              <a:rPr lang="en-US" sz="3200" dirty="0" smtClean="0"/>
              <a:t>     </a:t>
            </a:r>
            <a:r>
              <a:rPr lang="en-US" sz="3200" dirty="0">
                <a:solidFill>
                  <a:srgbClr val="00B0F0"/>
                </a:solidFill>
              </a:rPr>
              <a:t>go</a:t>
            </a:r>
            <a:r>
              <a:rPr lang="en-US" sz="3200" dirty="0"/>
              <a:t> </a:t>
            </a:r>
            <a:r>
              <a:rPr lang="en-US" sz="3200" dirty="0">
                <a:solidFill>
                  <a:srgbClr val="00B0F0"/>
                </a:solidFill>
              </a:rPr>
              <a:t>faster</a:t>
            </a:r>
          </a:p>
          <a:p>
            <a:endParaRPr lang="en-US" sz="3200" dirty="0"/>
          </a:p>
          <a:p>
            <a:pPr marL="0" indent="0">
              <a:buNone/>
            </a:pPr>
            <a:r>
              <a:rPr lang="en-US" sz="3200" dirty="0"/>
              <a:t>insert		</a:t>
            </a:r>
            <a:r>
              <a:rPr lang="en-US" sz="3200" dirty="0" smtClean="0">
                <a:solidFill>
                  <a:srgbClr val="FF0000"/>
                </a:solidFill>
              </a:rPr>
              <a:t>remove</a:t>
            </a:r>
            <a:r>
              <a:rPr lang="en-US" sz="3200" dirty="0"/>
              <a:t>	</a:t>
            </a:r>
            <a:r>
              <a:rPr lang="en-US" sz="3200" dirty="0" smtClean="0"/>
              <a:t>        </a:t>
            </a:r>
            <a:r>
              <a:rPr lang="en-US" sz="3200" dirty="0">
                <a:solidFill>
                  <a:srgbClr val="00B0F0"/>
                </a:solidFill>
              </a:rPr>
              <a:t>accelerate</a:t>
            </a:r>
          </a:p>
          <a:p>
            <a:endParaRPr lang="en-US" sz="3200" dirty="0"/>
          </a:p>
          <a:p>
            <a:pPr marL="0" indent="0">
              <a:buNone/>
            </a:pPr>
            <a:r>
              <a:rPr lang="en-US" sz="3200" dirty="0"/>
              <a:t>insertion		</a:t>
            </a:r>
            <a:r>
              <a:rPr lang="en-US" sz="3200" dirty="0">
                <a:solidFill>
                  <a:srgbClr val="FF0000"/>
                </a:solidFill>
              </a:rPr>
              <a:t>removal</a:t>
            </a:r>
            <a:r>
              <a:rPr lang="en-US" sz="3200" dirty="0"/>
              <a:t>   </a:t>
            </a:r>
            <a:r>
              <a:rPr lang="en-US" sz="3200" dirty="0" smtClean="0"/>
              <a:t>       </a:t>
            </a:r>
            <a:r>
              <a:rPr lang="en-US" sz="3200" dirty="0" smtClean="0">
                <a:solidFill>
                  <a:srgbClr val="00B0F0"/>
                </a:solidFill>
              </a:rPr>
              <a:t>acceleration</a:t>
            </a:r>
            <a:endParaRPr lang="en-US" sz="3200" dirty="0">
              <a:solidFill>
                <a:srgbClr val="00B0F0"/>
              </a:solidFill>
            </a:endParaRPr>
          </a:p>
        </p:txBody>
      </p:sp>
    </p:spTree>
    <p:extLst>
      <p:ext uri="{BB962C8B-B14F-4D97-AF65-F5344CB8AC3E}">
        <p14:creationId xmlns:p14="http://schemas.microsoft.com/office/powerpoint/2010/main" val="181660292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AutoShape 2"/>
          <p:cNvSpPr>
            <a:spLocks noGrp="1" noChangeArrowheads="1"/>
          </p:cNvSpPr>
          <p:nvPr>
            <p:ph type="title"/>
          </p:nvPr>
        </p:nvSpPr>
        <p:spPr/>
        <p:txBody>
          <a:bodyPr/>
          <a:lstStyle/>
          <a:p>
            <a:r>
              <a:rPr lang="en-US"/>
              <a:t>We vary the language we use</a:t>
            </a:r>
          </a:p>
        </p:txBody>
      </p:sp>
      <p:sp>
        <p:nvSpPr>
          <p:cNvPr id="96259" name="Rectangle 3"/>
          <p:cNvSpPr>
            <a:spLocks noGrp="1" noChangeArrowheads="1"/>
          </p:cNvSpPr>
          <p:nvPr>
            <p:ph type="body" idx="1"/>
          </p:nvPr>
        </p:nvSpPr>
        <p:spPr/>
        <p:txBody>
          <a:bodyPr/>
          <a:lstStyle/>
          <a:p>
            <a:r>
              <a:rPr lang="en-US" dirty="0"/>
              <a:t>depending on</a:t>
            </a:r>
          </a:p>
          <a:p>
            <a:pPr lvl="1"/>
            <a:r>
              <a:rPr lang="en-US" dirty="0"/>
              <a:t>the setting</a:t>
            </a:r>
          </a:p>
          <a:p>
            <a:pPr lvl="1"/>
            <a:r>
              <a:rPr lang="en-US" dirty="0"/>
              <a:t>the relationship between the speakers</a:t>
            </a:r>
          </a:p>
          <a:p>
            <a:pPr lvl="2"/>
            <a:r>
              <a:rPr lang="en-US" dirty="0"/>
              <a:t>age</a:t>
            </a:r>
          </a:p>
          <a:p>
            <a:pPr lvl="2"/>
            <a:r>
              <a:rPr lang="en-US" dirty="0"/>
              <a:t>power</a:t>
            </a:r>
          </a:p>
          <a:p>
            <a:pPr lvl="2"/>
            <a:r>
              <a:rPr lang="en-US" dirty="0"/>
              <a:t>education</a:t>
            </a:r>
          </a:p>
          <a:p>
            <a:pPr lvl="2"/>
            <a:r>
              <a:rPr lang="en-US" dirty="0"/>
              <a:t>intimacy</a:t>
            </a:r>
          </a:p>
          <a:p>
            <a:pPr lvl="1"/>
            <a:r>
              <a:rPr lang="en-US" dirty="0"/>
              <a:t>the goals of the </a:t>
            </a:r>
            <a:r>
              <a:rPr lang="en-US" dirty="0" smtClean="0"/>
              <a:t>communication</a:t>
            </a:r>
          </a:p>
          <a:p>
            <a:pPr lvl="1"/>
            <a:r>
              <a:rPr lang="en-US" dirty="0"/>
              <a:t>t</a:t>
            </a:r>
            <a:r>
              <a:rPr lang="en-US" dirty="0" smtClean="0"/>
              <a:t>he topic</a:t>
            </a:r>
            <a:endParaRPr lang="en-US" dirty="0"/>
          </a:p>
          <a:p>
            <a:pPr lvl="1"/>
            <a:endParaRPr lang="en-US" dirty="0"/>
          </a:p>
        </p:txBody>
      </p:sp>
    </p:spTree>
    <p:extLst>
      <p:ext uri="{BB962C8B-B14F-4D97-AF65-F5344CB8AC3E}">
        <p14:creationId xmlns:p14="http://schemas.microsoft.com/office/powerpoint/2010/main" val="26114661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2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625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625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625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625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6259">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62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AutoShape 2"/>
          <p:cNvSpPr>
            <a:spLocks noGrp="1" noChangeArrowheads="1"/>
          </p:cNvSpPr>
          <p:nvPr>
            <p:ph type="title"/>
          </p:nvPr>
        </p:nvSpPr>
        <p:spPr/>
        <p:txBody>
          <a:bodyPr/>
          <a:lstStyle/>
          <a:p>
            <a:r>
              <a:rPr lang="en-US"/>
              <a:t>Choosing the words</a:t>
            </a:r>
          </a:p>
        </p:txBody>
      </p:sp>
      <p:sp>
        <p:nvSpPr>
          <p:cNvPr id="118787" name="Rectangle 3"/>
          <p:cNvSpPr>
            <a:spLocks noGrp="1" noChangeArrowheads="1"/>
          </p:cNvSpPr>
          <p:nvPr>
            <p:ph type="body" idx="1"/>
          </p:nvPr>
        </p:nvSpPr>
        <p:spPr/>
        <p:txBody>
          <a:bodyPr/>
          <a:lstStyle/>
          <a:p>
            <a:pPr>
              <a:lnSpc>
                <a:spcPct val="80000"/>
              </a:lnSpc>
            </a:pPr>
            <a:r>
              <a:rPr lang="en-US" sz="2400"/>
              <a:t>It rained.  The soil got washed away.</a:t>
            </a:r>
          </a:p>
          <a:p>
            <a:pPr>
              <a:lnSpc>
                <a:spcPct val="80000"/>
              </a:lnSpc>
            </a:pPr>
            <a:r>
              <a:rPr lang="en-US" sz="2400"/>
              <a:t>It rained and so the soil got washed away.</a:t>
            </a:r>
          </a:p>
          <a:p>
            <a:pPr>
              <a:lnSpc>
                <a:spcPct val="80000"/>
              </a:lnSpc>
            </a:pPr>
            <a:r>
              <a:rPr lang="en-US" sz="2400"/>
              <a:t>The soil got washed away because it rained.</a:t>
            </a:r>
          </a:p>
          <a:p>
            <a:pPr>
              <a:lnSpc>
                <a:spcPct val="80000"/>
              </a:lnSpc>
            </a:pPr>
            <a:r>
              <a:rPr lang="en-US" sz="2400"/>
              <a:t>Because it rained the soil got washed away</a:t>
            </a:r>
          </a:p>
          <a:p>
            <a:pPr>
              <a:lnSpc>
                <a:spcPct val="80000"/>
              </a:lnSpc>
            </a:pPr>
            <a:r>
              <a:rPr lang="en-US" sz="2400"/>
              <a:t>As a result of the rain, the soil got washed away.</a:t>
            </a:r>
          </a:p>
          <a:p>
            <a:pPr>
              <a:lnSpc>
                <a:spcPct val="80000"/>
              </a:lnSpc>
            </a:pPr>
            <a:r>
              <a:rPr lang="en-US" sz="2400">
                <a:solidFill>
                  <a:schemeClr val="accent1"/>
                </a:solidFill>
              </a:rPr>
              <a:t>The soil was eroded as a result of the rain.</a:t>
            </a:r>
          </a:p>
          <a:p>
            <a:pPr>
              <a:lnSpc>
                <a:spcPct val="80000"/>
              </a:lnSpc>
            </a:pPr>
            <a:r>
              <a:rPr lang="en-US" sz="2400">
                <a:solidFill>
                  <a:schemeClr val="accent1"/>
                </a:solidFill>
              </a:rPr>
              <a:t>The soil getting washed away was the result of the rain.</a:t>
            </a:r>
          </a:p>
          <a:p>
            <a:pPr>
              <a:lnSpc>
                <a:spcPct val="80000"/>
              </a:lnSpc>
            </a:pPr>
            <a:r>
              <a:rPr lang="en-US" sz="2400">
                <a:solidFill>
                  <a:schemeClr val="accent1"/>
                </a:solidFill>
              </a:rPr>
              <a:t>The rain caused the soil to be washed away.</a:t>
            </a:r>
          </a:p>
          <a:p>
            <a:pPr>
              <a:lnSpc>
                <a:spcPct val="80000"/>
              </a:lnSpc>
            </a:pPr>
            <a:r>
              <a:rPr lang="en-US" sz="2400">
                <a:solidFill>
                  <a:schemeClr val="accent1"/>
                </a:solidFill>
              </a:rPr>
              <a:t>The soil erosion was caused by rain. </a:t>
            </a:r>
          </a:p>
        </p:txBody>
      </p:sp>
    </p:spTree>
    <p:extLst>
      <p:ext uri="{BB962C8B-B14F-4D97-AF65-F5344CB8AC3E}">
        <p14:creationId xmlns:p14="http://schemas.microsoft.com/office/powerpoint/2010/main" val="373242885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362200"/>
            <a:ext cx="7693025" cy="4267200"/>
          </a:xfrm>
        </p:spPr>
        <p:txBody>
          <a:bodyPr/>
          <a:lstStyle/>
          <a:p>
            <a:pPr marL="0" indent="0">
              <a:buNone/>
            </a:pPr>
            <a:r>
              <a:rPr lang="en-US" dirty="0"/>
              <a:t>The United States, along with several other countries, has a stockpile of nuclear weapons.  While some people are convinced that nuclear weapons ensure the safety of the United States, others believe that all nuclear weapons - because of their great destructive force – should be dismantled.  These people feel that nuclear weapons are immoral and their use can never be justified.  </a:t>
            </a:r>
          </a:p>
        </p:txBody>
      </p:sp>
    </p:spTree>
    <p:extLst>
      <p:ext uri="{BB962C8B-B14F-4D97-AF65-F5344CB8AC3E}">
        <p14:creationId xmlns:p14="http://schemas.microsoft.com/office/powerpoint/2010/main" val="67890187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a:t>
            </a:r>
            <a:r>
              <a:rPr lang="en-US" dirty="0"/>
              <a:t>a</a:t>
            </a:r>
            <a:r>
              <a:rPr lang="en-US" dirty="0" smtClean="0"/>
              <a:t>cademic language</a:t>
            </a:r>
            <a:endParaRPr lang="en-US" dirty="0"/>
          </a:p>
        </p:txBody>
      </p:sp>
      <p:sp>
        <p:nvSpPr>
          <p:cNvPr id="3" name="Content Placeholder 2"/>
          <p:cNvSpPr>
            <a:spLocks noGrp="1"/>
          </p:cNvSpPr>
          <p:nvPr>
            <p:ph idx="1"/>
          </p:nvPr>
        </p:nvSpPr>
        <p:spPr/>
        <p:txBody>
          <a:bodyPr/>
          <a:lstStyle/>
          <a:p>
            <a:r>
              <a:rPr lang="en-US" dirty="0" smtClean="0"/>
              <a:t>Uses figurative expressions</a:t>
            </a:r>
          </a:p>
          <a:p>
            <a:r>
              <a:rPr lang="en-US" dirty="0" smtClean="0"/>
              <a:t>is explicit for distant audiences</a:t>
            </a:r>
          </a:p>
          <a:p>
            <a:r>
              <a:rPr lang="en-US" dirty="0" smtClean="0"/>
              <a:t>Remains detached from the message</a:t>
            </a:r>
          </a:p>
          <a:p>
            <a:r>
              <a:rPr lang="en-US" dirty="0" smtClean="0"/>
              <a:t>Supports points with evidence</a:t>
            </a:r>
          </a:p>
          <a:p>
            <a:r>
              <a:rPr lang="en-US" dirty="0" smtClean="0"/>
              <a:t>Conveys nuances of meaning with modals</a:t>
            </a:r>
          </a:p>
          <a:p>
            <a:r>
              <a:rPr lang="en-US" dirty="0" smtClean="0"/>
              <a:t>Supports the message with qualifiers (hedges – </a:t>
            </a:r>
            <a:r>
              <a:rPr lang="en-US" i="1" dirty="0" smtClean="0"/>
              <a:t>could, would, might</a:t>
            </a:r>
            <a:r>
              <a:rPr lang="en-US" dirty="0" smtClean="0"/>
              <a:t>)</a:t>
            </a:r>
          </a:p>
          <a:p>
            <a:r>
              <a:rPr lang="en-US" dirty="0" smtClean="0"/>
              <a:t>Uses prosody (stress and intonation) for emphasis</a:t>
            </a:r>
          </a:p>
          <a:p>
            <a:endParaRPr lang="en-US" dirty="0"/>
          </a:p>
        </p:txBody>
      </p:sp>
    </p:spTree>
    <p:extLst>
      <p:ext uri="{BB962C8B-B14F-4D97-AF65-F5344CB8AC3E}">
        <p14:creationId xmlns:p14="http://schemas.microsoft.com/office/powerpoint/2010/main" val="74556498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academic grammar</a:t>
            </a:r>
            <a:endParaRPr lang="en-US" dirty="0"/>
          </a:p>
        </p:txBody>
      </p:sp>
      <p:sp>
        <p:nvSpPr>
          <p:cNvPr id="3" name="Content Placeholder 2"/>
          <p:cNvSpPr>
            <a:spLocks noGrp="1"/>
          </p:cNvSpPr>
          <p:nvPr>
            <p:ph idx="1"/>
          </p:nvPr>
        </p:nvSpPr>
        <p:spPr/>
        <p:txBody>
          <a:bodyPr/>
          <a:lstStyle/>
          <a:p>
            <a:r>
              <a:rPr lang="en-US" dirty="0" smtClean="0"/>
              <a:t>Long sentences, complex grammar</a:t>
            </a:r>
          </a:p>
          <a:p>
            <a:pPr marL="400050" lvl="1" indent="0">
              <a:buNone/>
            </a:pPr>
            <a:r>
              <a:rPr lang="en-US" dirty="0" smtClean="0"/>
              <a:t>Many clauses, lists of complex abstract terms</a:t>
            </a:r>
          </a:p>
          <a:p>
            <a:pPr marL="400050" lvl="1" indent="0">
              <a:buNone/>
            </a:pPr>
            <a:r>
              <a:rPr lang="en-US" dirty="0" smtClean="0"/>
              <a:t>Complex pronoun reference</a:t>
            </a:r>
          </a:p>
          <a:p>
            <a:pPr marL="400050" lvl="1" indent="0">
              <a:buNone/>
            </a:pPr>
            <a:r>
              <a:rPr lang="en-US" sz="2000" dirty="0" smtClean="0"/>
              <a:t>The virus survived outside the body.  </a:t>
            </a:r>
            <a:r>
              <a:rPr lang="en-US" sz="2000" dirty="0" smtClean="0">
                <a:solidFill>
                  <a:srgbClr val="FF0000"/>
                </a:solidFill>
              </a:rPr>
              <a:t>This mutation </a:t>
            </a:r>
            <a:r>
              <a:rPr lang="en-US" sz="2000" dirty="0" smtClean="0"/>
              <a:t>allowed it </a:t>
            </a:r>
            <a:r>
              <a:rPr lang="en-US" sz="2000" dirty="0" smtClean="0">
                <a:solidFill>
                  <a:srgbClr val="FF0000"/>
                </a:solidFill>
              </a:rPr>
              <a:t>to be passed on </a:t>
            </a:r>
            <a:r>
              <a:rPr lang="en-US" sz="2000" dirty="0" smtClean="0"/>
              <a:t>by casual contact. </a:t>
            </a:r>
          </a:p>
          <a:p>
            <a:r>
              <a:rPr lang="en-US" dirty="0" smtClean="0"/>
              <a:t>Passive </a:t>
            </a:r>
            <a:r>
              <a:rPr lang="en-US" dirty="0"/>
              <a:t>voice</a:t>
            </a:r>
          </a:p>
          <a:p>
            <a:pPr marL="400050" lvl="1" indent="0">
              <a:buNone/>
            </a:pPr>
            <a:r>
              <a:rPr lang="en-US" sz="2000" dirty="0"/>
              <a:t>The radius </a:t>
            </a:r>
            <a:r>
              <a:rPr lang="en-US" sz="2000" dirty="0">
                <a:solidFill>
                  <a:srgbClr val="FF0000"/>
                </a:solidFill>
              </a:rPr>
              <a:t>is then plugged </a:t>
            </a:r>
            <a:r>
              <a:rPr lang="en-US" sz="2000" dirty="0"/>
              <a:t>into the formula for the area of a circle.</a:t>
            </a:r>
          </a:p>
          <a:p>
            <a:r>
              <a:rPr lang="en-US" dirty="0"/>
              <a:t>Condensed complex </a:t>
            </a:r>
            <a:r>
              <a:rPr lang="en-US" dirty="0" smtClean="0"/>
              <a:t>messages</a:t>
            </a:r>
            <a:endParaRPr lang="en-US" dirty="0"/>
          </a:p>
        </p:txBody>
      </p:sp>
    </p:spTree>
    <p:extLst>
      <p:ext uri="{BB962C8B-B14F-4D97-AF65-F5344CB8AC3E}">
        <p14:creationId xmlns:p14="http://schemas.microsoft.com/office/powerpoint/2010/main" val="233856361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latin typeface="Informal Roman" pitchFamily="66" charset="0"/>
              </a:rPr>
              <a:t>BRICKS</a:t>
            </a:r>
            <a:endParaRPr lang="en-US" sz="6000" dirty="0">
              <a:latin typeface="Informal Roman" pitchFamily="66" charset="0"/>
            </a:endParaRPr>
          </a:p>
        </p:txBody>
      </p:sp>
      <p:sp>
        <p:nvSpPr>
          <p:cNvPr id="3" name="Content Placeholder 2"/>
          <p:cNvSpPr>
            <a:spLocks noGrp="1"/>
          </p:cNvSpPr>
          <p:nvPr>
            <p:ph idx="1"/>
          </p:nvPr>
        </p:nvSpPr>
        <p:spPr/>
        <p:txBody>
          <a:bodyPr/>
          <a:lstStyle/>
          <a:p>
            <a:r>
              <a:rPr lang="en-US" dirty="0" smtClean="0"/>
              <a:t>technical words specific to a discipline</a:t>
            </a:r>
          </a:p>
          <a:p>
            <a:r>
              <a:rPr lang="en-US" dirty="0" smtClean="0"/>
              <a:t>content specific vocabulary</a:t>
            </a:r>
          </a:p>
          <a:p>
            <a:r>
              <a:rPr lang="en-US" dirty="0"/>
              <a:t>e</a:t>
            </a:r>
            <a:r>
              <a:rPr lang="en-US" dirty="0" smtClean="0"/>
              <a:t>xtend across a continuum from concrete to abstract  </a:t>
            </a:r>
          </a:p>
          <a:p>
            <a:pPr marL="0" indent="0">
              <a:buNone/>
            </a:pPr>
            <a:r>
              <a:rPr lang="en-US" dirty="0" smtClean="0"/>
              <a:t>Range from concrete = names, events, places</a:t>
            </a:r>
          </a:p>
          <a:p>
            <a:pPr marL="0" indent="0">
              <a:buNone/>
            </a:pPr>
            <a:r>
              <a:rPr lang="en-US" dirty="0" smtClean="0"/>
              <a:t>To abstract = philosophical, complex, hard to visualize (</a:t>
            </a:r>
            <a:r>
              <a:rPr lang="en-US" i="1" dirty="0" smtClean="0"/>
              <a:t>democracy, photo-synthesis</a:t>
            </a:r>
            <a:r>
              <a:rPr lang="en-US" dirty="0" smtClean="0"/>
              <a:t>)</a:t>
            </a:r>
            <a:endParaRPr lang="en-US" dirty="0"/>
          </a:p>
        </p:txBody>
      </p:sp>
    </p:spTree>
    <p:extLst>
      <p:ext uri="{BB962C8B-B14F-4D97-AF65-F5344CB8AC3E}">
        <p14:creationId xmlns:p14="http://schemas.microsoft.com/office/powerpoint/2010/main" val="314031157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latin typeface="Informal Roman" pitchFamily="66" charset="0"/>
              </a:rPr>
              <a:t>MORTAR</a:t>
            </a:r>
            <a:endParaRPr lang="en-US" dirty="0"/>
          </a:p>
        </p:txBody>
      </p:sp>
      <p:sp>
        <p:nvSpPr>
          <p:cNvPr id="3" name="Content Placeholder 2"/>
          <p:cNvSpPr>
            <a:spLocks noGrp="1"/>
          </p:cNvSpPr>
          <p:nvPr>
            <p:ph idx="1"/>
          </p:nvPr>
        </p:nvSpPr>
        <p:spPr/>
        <p:txBody>
          <a:bodyPr/>
          <a:lstStyle/>
          <a:p>
            <a:r>
              <a:rPr lang="en-US" dirty="0" smtClean="0"/>
              <a:t>General utility words that hold the content-specific technical words together.</a:t>
            </a:r>
          </a:p>
          <a:p>
            <a:r>
              <a:rPr lang="en-US" dirty="0" smtClean="0"/>
              <a:t>Tier Two words  - “general but sophisticated words used across a variety of domains that mature users use to communicate complex thoughts”  (</a:t>
            </a:r>
            <a:r>
              <a:rPr lang="en-US" sz="2000" dirty="0" err="1" smtClean="0"/>
              <a:t>Zwiers</a:t>
            </a:r>
            <a:r>
              <a:rPr lang="en-US" sz="2000" dirty="0" smtClean="0"/>
              <a:t>, p. 22)</a:t>
            </a:r>
            <a:endParaRPr lang="en-US" dirty="0" smtClean="0"/>
          </a:p>
          <a:p>
            <a:r>
              <a:rPr lang="en-US" sz="2400" dirty="0">
                <a:solidFill>
                  <a:srgbClr val="002060"/>
                </a:solidFill>
              </a:rPr>
              <a:t>w</a:t>
            </a:r>
            <a:r>
              <a:rPr lang="en-US" sz="2400" dirty="0" smtClean="0">
                <a:solidFill>
                  <a:srgbClr val="002060"/>
                </a:solidFill>
              </a:rPr>
              <a:t>ords like </a:t>
            </a:r>
            <a:r>
              <a:rPr lang="en-US" sz="2400" i="1" dirty="0" smtClean="0">
                <a:solidFill>
                  <a:srgbClr val="002060"/>
                </a:solidFill>
              </a:rPr>
              <a:t>maintain, require, tend, correspond, inevitable, represent, account, reflect.  </a:t>
            </a:r>
            <a:endParaRPr lang="en-US" sz="2400" i="1" dirty="0">
              <a:solidFill>
                <a:srgbClr val="002060"/>
              </a:solidFill>
            </a:endParaRPr>
          </a:p>
        </p:txBody>
      </p:sp>
    </p:spTree>
    <p:extLst>
      <p:ext uri="{BB962C8B-B14F-4D97-AF65-F5344CB8AC3E}">
        <p14:creationId xmlns:p14="http://schemas.microsoft.com/office/powerpoint/2010/main" val="219416477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types of </a:t>
            </a:r>
            <a:r>
              <a:rPr lang="en-US" dirty="0"/>
              <a:t>m</a:t>
            </a:r>
            <a:r>
              <a:rPr lang="en-US" dirty="0" smtClean="0"/>
              <a:t>ortar words</a:t>
            </a:r>
            <a:endParaRPr lang="en-US" dirty="0"/>
          </a:p>
        </p:txBody>
      </p:sp>
      <p:sp>
        <p:nvSpPr>
          <p:cNvPr id="3" name="Content Placeholder 2"/>
          <p:cNvSpPr>
            <a:spLocks noGrp="1"/>
          </p:cNvSpPr>
          <p:nvPr>
            <p:ph sz="half" idx="1"/>
          </p:nvPr>
        </p:nvSpPr>
        <p:spPr>
          <a:xfrm>
            <a:off x="838200" y="2362200"/>
            <a:ext cx="3770313" cy="4191000"/>
          </a:xfrm>
        </p:spPr>
        <p:txBody>
          <a:bodyPr/>
          <a:lstStyle/>
          <a:p>
            <a:r>
              <a:rPr lang="en-US" dirty="0" smtClean="0"/>
              <a:t>Connectives</a:t>
            </a:r>
          </a:p>
          <a:p>
            <a:pPr lvl="1"/>
            <a:r>
              <a:rPr lang="en-US" dirty="0" smtClean="0"/>
              <a:t>Therefore</a:t>
            </a:r>
          </a:p>
          <a:p>
            <a:pPr lvl="1"/>
            <a:r>
              <a:rPr lang="en-US" dirty="0" smtClean="0"/>
              <a:t>However</a:t>
            </a:r>
          </a:p>
          <a:p>
            <a:pPr lvl="1"/>
            <a:r>
              <a:rPr lang="en-US" dirty="0" smtClean="0"/>
              <a:t>Because</a:t>
            </a:r>
          </a:p>
          <a:p>
            <a:pPr lvl="1"/>
            <a:r>
              <a:rPr lang="en-US" dirty="0" smtClean="0"/>
              <a:t>If.  .  .  Then</a:t>
            </a:r>
          </a:p>
          <a:p>
            <a:pPr lvl="1"/>
            <a:r>
              <a:rPr lang="en-US" dirty="0" smtClean="0"/>
              <a:t>Since</a:t>
            </a:r>
          </a:p>
          <a:p>
            <a:pPr lvl="1"/>
            <a:r>
              <a:rPr lang="en-US" dirty="0" smtClean="0"/>
              <a:t>While</a:t>
            </a:r>
          </a:p>
          <a:p>
            <a:pPr lvl="1"/>
            <a:r>
              <a:rPr lang="en-US" dirty="0" smtClean="0"/>
              <a:t>Although, though</a:t>
            </a:r>
          </a:p>
          <a:p>
            <a:pPr lvl="1"/>
            <a:r>
              <a:rPr lang="en-US" dirty="0" smtClean="0"/>
              <a:t>When, after, </a:t>
            </a:r>
          </a:p>
          <a:p>
            <a:endParaRPr lang="en-US" dirty="0"/>
          </a:p>
        </p:txBody>
      </p:sp>
      <p:sp>
        <p:nvSpPr>
          <p:cNvPr id="4" name="Content Placeholder 3"/>
          <p:cNvSpPr>
            <a:spLocks noGrp="1"/>
          </p:cNvSpPr>
          <p:nvPr>
            <p:ph sz="half" idx="2"/>
          </p:nvPr>
        </p:nvSpPr>
        <p:spPr/>
        <p:txBody>
          <a:bodyPr/>
          <a:lstStyle/>
          <a:p>
            <a:r>
              <a:rPr lang="en-US" dirty="0"/>
              <a:t>Prepositions</a:t>
            </a:r>
          </a:p>
          <a:p>
            <a:pPr lvl="1"/>
            <a:r>
              <a:rPr lang="en-US" dirty="0"/>
              <a:t>Behind</a:t>
            </a:r>
          </a:p>
          <a:p>
            <a:pPr lvl="1"/>
            <a:r>
              <a:rPr lang="en-US" dirty="0"/>
              <a:t>Between</a:t>
            </a:r>
          </a:p>
          <a:p>
            <a:pPr lvl="1"/>
            <a:r>
              <a:rPr lang="en-US" dirty="0"/>
              <a:t>without</a:t>
            </a:r>
          </a:p>
          <a:p>
            <a:r>
              <a:rPr lang="en-US" dirty="0" smtClean="0"/>
              <a:t>Pronouns</a:t>
            </a:r>
          </a:p>
          <a:p>
            <a:pPr lvl="1"/>
            <a:r>
              <a:rPr lang="en-US" dirty="0" smtClean="0"/>
              <a:t>Each other</a:t>
            </a:r>
          </a:p>
          <a:p>
            <a:pPr lvl="1"/>
            <a:r>
              <a:rPr lang="en-US" dirty="0" smtClean="0"/>
              <a:t>Themselves</a:t>
            </a:r>
          </a:p>
          <a:p>
            <a:pPr lvl="1"/>
            <a:r>
              <a:rPr lang="en-US" dirty="0" smtClean="0"/>
              <a:t>It, they, this</a:t>
            </a:r>
            <a:endParaRPr lang="en-US" dirty="0"/>
          </a:p>
        </p:txBody>
      </p:sp>
    </p:spTree>
    <p:extLst>
      <p:ext uri="{BB962C8B-B14F-4D97-AF65-F5344CB8AC3E}">
        <p14:creationId xmlns:p14="http://schemas.microsoft.com/office/powerpoint/2010/main" val="286096314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19200" y="762000"/>
            <a:ext cx="7924800" cy="1143000"/>
          </a:xfrm>
        </p:spPr>
        <p:txBody>
          <a:bodyPr/>
          <a:lstStyle/>
          <a:p>
            <a:r>
              <a:rPr lang="en-US" dirty="0" smtClean="0"/>
              <a:t>Examples of Brick and Mortar Terms in Different Content Areas</a:t>
            </a:r>
            <a:endParaRPr lang="en-US" dirty="0"/>
          </a:p>
        </p:txBody>
      </p:sp>
      <p:sp>
        <p:nvSpPr>
          <p:cNvPr id="3" name="Content Placeholder 2"/>
          <p:cNvSpPr>
            <a:spLocks noGrp="1"/>
          </p:cNvSpPr>
          <p:nvPr>
            <p:ph sz="half" idx="4294967295"/>
          </p:nvPr>
        </p:nvSpPr>
        <p:spPr>
          <a:xfrm>
            <a:off x="0" y="2362200"/>
            <a:ext cx="7924800" cy="3724275"/>
          </a:xfrm>
        </p:spPr>
        <p:txBody>
          <a:bodyPr/>
          <a:lstStyle/>
          <a:p>
            <a:pPr marL="0" indent="0">
              <a:buNone/>
            </a:pPr>
            <a:r>
              <a:rPr lang="en-US" dirty="0"/>
              <a:t>	</a:t>
            </a:r>
            <a:r>
              <a:rPr lang="en-US" dirty="0" smtClean="0"/>
              <a:t>			bricks          	mortar</a:t>
            </a:r>
          </a:p>
        </p:txBody>
      </p:sp>
      <p:graphicFrame>
        <p:nvGraphicFramePr>
          <p:cNvPr id="5" name="Table 4"/>
          <p:cNvGraphicFramePr>
            <a:graphicFrameLocks noGrp="1"/>
          </p:cNvGraphicFramePr>
          <p:nvPr>
            <p:extLst>
              <p:ext uri="{D42A27DB-BD31-4B8C-83A1-F6EECF244321}">
                <p14:modId xmlns:p14="http://schemas.microsoft.com/office/powerpoint/2010/main" val="1789483324"/>
              </p:ext>
            </p:extLst>
          </p:nvPr>
        </p:nvGraphicFramePr>
        <p:xfrm>
          <a:off x="990600" y="2895600"/>
          <a:ext cx="7391400" cy="3931920"/>
        </p:xfrm>
        <a:graphic>
          <a:graphicData uri="http://schemas.openxmlformats.org/drawingml/2006/table">
            <a:tbl>
              <a:tblPr firstRow="1" bandRow="1">
                <a:tableStyleId>{5C22544A-7EE6-4342-B048-85BDC9FD1C3A}</a:tableStyleId>
              </a:tblPr>
              <a:tblGrid>
                <a:gridCol w="2463800"/>
                <a:gridCol w="2463800"/>
                <a:gridCol w="2463800"/>
              </a:tblGrid>
              <a:tr h="370840">
                <a:tc>
                  <a:txBody>
                    <a:bodyPr/>
                    <a:lstStyle/>
                    <a:p>
                      <a:r>
                        <a:rPr lang="en-US" dirty="0" smtClean="0"/>
                        <a:t>Language Arts</a:t>
                      </a:r>
                      <a:endParaRPr lang="en-US" dirty="0"/>
                    </a:p>
                  </a:txBody>
                  <a:tcPr/>
                </a:tc>
                <a:tc>
                  <a:txBody>
                    <a:bodyPr/>
                    <a:lstStyle/>
                    <a:p>
                      <a:r>
                        <a:rPr lang="en-US" dirty="0" smtClean="0"/>
                        <a:t>imagery, alliteration, theme, metaphor, plot</a:t>
                      </a:r>
                      <a:endParaRPr lang="en-US" dirty="0"/>
                    </a:p>
                  </a:txBody>
                  <a:tcPr/>
                </a:tc>
                <a:tc>
                  <a:txBody>
                    <a:bodyPr/>
                    <a:lstStyle/>
                    <a:p>
                      <a:r>
                        <a:rPr lang="en-US" dirty="0" smtClean="0"/>
                        <a:t>that is, implied, contains, leads us to believe, teaches a message</a:t>
                      </a:r>
                      <a:endParaRPr lang="en-US" dirty="0"/>
                    </a:p>
                  </a:txBody>
                  <a:tcPr/>
                </a:tc>
              </a:tr>
              <a:tr h="370840">
                <a:tc>
                  <a:txBody>
                    <a:bodyPr/>
                    <a:lstStyle/>
                    <a:p>
                      <a:r>
                        <a:rPr lang="en-US" dirty="0" smtClean="0"/>
                        <a:t>History</a:t>
                      </a:r>
                      <a:endParaRPr lang="en-US" dirty="0"/>
                    </a:p>
                  </a:txBody>
                  <a:tcPr/>
                </a:tc>
                <a:tc>
                  <a:txBody>
                    <a:bodyPr/>
                    <a:lstStyle/>
                    <a:p>
                      <a:r>
                        <a:rPr lang="en-US" dirty="0" smtClean="0"/>
                        <a:t>revolution, emancipation, right, oligarchy</a:t>
                      </a:r>
                      <a:endParaRPr lang="en-US" dirty="0"/>
                    </a:p>
                  </a:txBody>
                  <a:tcPr/>
                </a:tc>
                <a:tc>
                  <a:txBody>
                    <a:bodyPr/>
                    <a:lstStyle/>
                    <a:p>
                      <a:r>
                        <a:rPr lang="en-US" dirty="0" smtClean="0"/>
                        <a:t>therefore, as a result, consequently, consist of</a:t>
                      </a:r>
                      <a:endParaRPr lang="en-US" dirty="0"/>
                    </a:p>
                  </a:txBody>
                  <a:tcPr/>
                </a:tc>
              </a:tr>
              <a:tr h="370840">
                <a:tc>
                  <a:txBody>
                    <a:bodyPr/>
                    <a:lstStyle/>
                    <a:p>
                      <a:r>
                        <a:rPr lang="en-US" dirty="0" smtClean="0"/>
                        <a:t>Math</a:t>
                      </a:r>
                      <a:endParaRPr lang="en-US" dirty="0"/>
                    </a:p>
                  </a:txBody>
                  <a:tcPr/>
                </a:tc>
                <a:tc>
                  <a:txBody>
                    <a:bodyPr/>
                    <a:lstStyle/>
                    <a:p>
                      <a:r>
                        <a:rPr lang="en-US" dirty="0" smtClean="0"/>
                        <a:t>reciprocal, balance, proof, hypotenuse, obtuse, matrix</a:t>
                      </a:r>
                      <a:endParaRPr lang="en-US" dirty="0"/>
                    </a:p>
                  </a:txBody>
                  <a:tcPr/>
                </a:tc>
                <a:tc>
                  <a:txBody>
                    <a:bodyPr/>
                    <a:lstStyle/>
                    <a:p>
                      <a:r>
                        <a:rPr lang="en-US" dirty="0" smtClean="0"/>
                        <a:t>if. . . then, end up with, derive, take care of, thus, suppose</a:t>
                      </a:r>
                      <a:endParaRPr lang="en-US" dirty="0"/>
                    </a:p>
                  </a:txBody>
                  <a:tcPr/>
                </a:tc>
              </a:tr>
              <a:tr h="370840">
                <a:tc>
                  <a:txBody>
                    <a:bodyPr/>
                    <a:lstStyle/>
                    <a:p>
                      <a:r>
                        <a:rPr lang="en-US" dirty="0" smtClean="0"/>
                        <a:t>science</a:t>
                      </a:r>
                      <a:endParaRPr lang="en-US" dirty="0"/>
                    </a:p>
                  </a:txBody>
                  <a:tcPr/>
                </a:tc>
                <a:tc>
                  <a:txBody>
                    <a:bodyPr/>
                    <a:lstStyle/>
                    <a:p>
                      <a:r>
                        <a:rPr lang="en-US" dirty="0" smtClean="0"/>
                        <a:t>mitosis, gravity, force, sublimation</a:t>
                      </a:r>
                      <a:endParaRPr lang="en-US" dirty="0"/>
                    </a:p>
                  </a:txBody>
                  <a:tcPr/>
                </a:tc>
                <a:tc>
                  <a:txBody>
                    <a:bodyPr/>
                    <a:lstStyle/>
                    <a:p>
                      <a:r>
                        <a:rPr lang="en-US" dirty="0" smtClean="0"/>
                        <a:t>hypothesis, variable, infer, results, dependent</a:t>
                      </a:r>
                      <a:endParaRPr lang="en-US" dirty="0"/>
                    </a:p>
                  </a:txBody>
                  <a:tcPr/>
                </a:tc>
              </a:tr>
            </a:tbl>
          </a:graphicData>
        </a:graphic>
      </p:graphicFrame>
    </p:spTree>
    <p:extLst>
      <p:ext uri="{BB962C8B-B14F-4D97-AF65-F5344CB8AC3E}">
        <p14:creationId xmlns:p14="http://schemas.microsoft.com/office/powerpoint/2010/main" val="357551259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n-US" dirty="0"/>
              <a:t>The question then becomes.  .  .</a:t>
            </a:r>
          </a:p>
        </p:txBody>
      </p:sp>
      <p:sp>
        <p:nvSpPr>
          <p:cNvPr id="107523" name="Rectangle 3"/>
          <p:cNvSpPr>
            <a:spLocks noGrp="1" noChangeArrowheads="1"/>
          </p:cNvSpPr>
          <p:nvPr>
            <p:ph type="body" idx="1"/>
          </p:nvPr>
        </p:nvSpPr>
        <p:spPr/>
        <p:txBody>
          <a:bodyPr/>
          <a:lstStyle/>
          <a:p>
            <a:pPr marL="0" indent="0" algn="ctr">
              <a:buNone/>
            </a:pPr>
            <a:endParaRPr lang="en-US" sz="4800" dirty="0"/>
          </a:p>
          <a:p>
            <a:pPr marL="0" indent="0" algn="ctr">
              <a:buNone/>
            </a:pPr>
            <a:r>
              <a:rPr lang="en-US" sz="4800" dirty="0" smtClean="0"/>
              <a:t>How do we teach academic language? </a:t>
            </a:r>
            <a:endParaRPr lang="en-US" sz="48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First.  .  .</a:t>
            </a:r>
            <a:endParaRPr lang="en-US" dirty="0"/>
          </a:p>
        </p:txBody>
      </p:sp>
      <p:sp>
        <p:nvSpPr>
          <p:cNvPr id="5" name="Content Placeholder 4"/>
          <p:cNvSpPr>
            <a:spLocks noGrp="1"/>
          </p:cNvSpPr>
          <p:nvPr>
            <p:ph idx="1"/>
          </p:nvPr>
        </p:nvSpPr>
        <p:spPr>
          <a:xfrm>
            <a:off x="838200" y="2362200"/>
            <a:ext cx="7693025" cy="4267200"/>
          </a:xfrm>
        </p:spPr>
        <p:txBody>
          <a:bodyPr/>
          <a:lstStyle/>
          <a:p>
            <a:pPr marL="0" indent="0">
              <a:buNone/>
            </a:pPr>
            <a:r>
              <a:rPr lang="en-US" sz="3200" dirty="0" smtClean="0"/>
              <a:t>Reflect on the language your students need to succeed in your class and show mastery of your content material. </a:t>
            </a:r>
          </a:p>
          <a:p>
            <a:pPr marL="0" indent="0">
              <a:buNone/>
            </a:pPr>
            <a:r>
              <a:rPr lang="en-US" sz="3200" dirty="0" smtClean="0"/>
              <a:t>Start with the text and the tasks. </a:t>
            </a:r>
          </a:p>
          <a:p>
            <a:pPr marL="0" indent="0">
              <a:buNone/>
            </a:pPr>
            <a:r>
              <a:rPr lang="en-US" sz="3200" dirty="0" smtClean="0"/>
              <a:t>Look at the language of the core standards, or standardized assessments</a:t>
            </a:r>
            <a:r>
              <a:rPr lang="en-US" sz="3200" dirty="0"/>
              <a:t> </a:t>
            </a:r>
            <a:r>
              <a:rPr lang="en-US" sz="3200" dirty="0" smtClean="0"/>
              <a:t>for ideas also.     </a:t>
            </a:r>
          </a:p>
          <a:p>
            <a:pPr marL="0" indent="0">
              <a:buNone/>
            </a:pPr>
            <a:r>
              <a:rPr lang="en-US" sz="3200" dirty="0" smtClean="0"/>
              <a:t>(</a:t>
            </a:r>
            <a:r>
              <a:rPr lang="en-US" sz="3200" dirty="0" err="1" smtClean="0"/>
              <a:t>WiDA</a:t>
            </a:r>
            <a:r>
              <a:rPr lang="en-US" sz="3200" dirty="0" smtClean="0"/>
              <a:t> materials are excellent too.)</a:t>
            </a:r>
          </a:p>
        </p:txBody>
      </p:sp>
    </p:spTree>
    <p:extLst>
      <p:ext uri="{BB962C8B-B14F-4D97-AF65-F5344CB8AC3E}">
        <p14:creationId xmlns:p14="http://schemas.microsoft.com/office/powerpoint/2010/main" val="256047197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AutoShape 2"/>
          <p:cNvSpPr>
            <a:spLocks noGrp="1" noChangeArrowheads="1"/>
          </p:cNvSpPr>
          <p:nvPr>
            <p:ph type="title"/>
          </p:nvPr>
        </p:nvSpPr>
        <p:spPr/>
        <p:txBody>
          <a:bodyPr/>
          <a:lstStyle/>
          <a:p>
            <a:r>
              <a:rPr lang="en-US"/>
              <a:t>Register in English</a:t>
            </a:r>
          </a:p>
        </p:txBody>
      </p:sp>
      <p:sp>
        <p:nvSpPr>
          <p:cNvPr id="97283" name="Rectangle 3"/>
          <p:cNvSpPr>
            <a:spLocks noGrp="1" noChangeArrowheads="1"/>
          </p:cNvSpPr>
          <p:nvPr>
            <p:ph type="body" idx="1"/>
          </p:nvPr>
        </p:nvSpPr>
        <p:spPr/>
        <p:txBody>
          <a:bodyPr/>
          <a:lstStyle/>
          <a:p>
            <a:pPr>
              <a:buFont typeface="Wingdings" pitchFamily="2" charset="2"/>
              <a:buNone/>
            </a:pPr>
            <a:r>
              <a:rPr lang="en-US" sz="3600" dirty="0" smtClean="0"/>
              <a:t>We </a:t>
            </a:r>
            <a:r>
              <a:rPr lang="en-US" sz="3600" dirty="0"/>
              <a:t>use a different register depending on all these factors. </a:t>
            </a:r>
            <a:endParaRPr lang="en-US" sz="3600" dirty="0" smtClean="0"/>
          </a:p>
          <a:p>
            <a:pPr>
              <a:buFont typeface="Wingdings" pitchFamily="2" charset="2"/>
              <a:buNone/>
            </a:pPr>
            <a:endParaRPr lang="en-US" sz="3600" dirty="0"/>
          </a:p>
          <a:p>
            <a:pPr>
              <a:buFont typeface="Wingdings" pitchFamily="2" charset="2"/>
              <a:buNone/>
            </a:pPr>
            <a:r>
              <a:rPr lang="en-US" sz="3600" dirty="0" smtClean="0"/>
              <a:t> </a:t>
            </a:r>
            <a:r>
              <a:rPr lang="en-US" sz="3600" dirty="0"/>
              <a:t>The words we use, the phrases we use, the grammatical patterns we choose are all </a:t>
            </a:r>
            <a:r>
              <a:rPr lang="en-US" sz="3600" dirty="0" smtClean="0"/>
              <a:t>affected.</a:t>
            </a:r>
            <a:endParaRPr lang="en-US" dirty="0"/>
          </a:p>
        </p:txBody>
      </p:sp>
    </p:spTree>
    <p:extLst>
      <p:ext uri="{BB962C8B-B14F-4D97-AF65-F5344CB8AC3E}">
        <p14:creationId xmlns:p14="http://schemas.microsoft.com/office/powerpoint/2010/main" val="290467461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t>
            </a:r>
            <a:endParaRPr lang="en-US" dirty="0"/>
          </a:p>
        </p:txBody>
      </p:sp>
      <p:sp>
        <p:nvSpPr>
          <p:cNvPr id="3" name="Content Placeholder 2"/>
          <p:cNvSpPr>
            <a:spLocks noGrp="1"/>
          </p:cNvSpPr>
          <p:nvPr>
            <p:ph idx="1"/>
          </p:nvPr>
        </p:nvSpPr>
        <p:spPr/>
        <p:txBody>
          <a:bodyPr/>
          <a:lstStyle/>
          <a:p>
            <a:pPr marL="0" indent="0">
              <a:buNone/>
            </a:pPr>
            <a:r>
              <a:rPr lang="en-US" dirty="0" smtClean="0"/>
              <a:t>Teach it explicitly. </a:t>
            </a:r>
          </a:p>
          <a:p>
            <a:pPr marL="0" indent="0">
              <a:buNone/>
            </a:pPr>
            <a:r>
              <a:rPr lang="en-US" dirty="0"/>
              <a:t>Talk about it with your students.  </a:t>
            </a:r>
          </a:p>
          <a:p>
            <a:pPr marL="0" indent="0">
              <a:buNone/>
            </a:pPr>
            <a:r>
              <a:rPr lang="en-US" dirty="0" smtClean="0"/>
              <a:t>Tell them what you are doing and why it is important. . </a:t>
            </a:r>
            <a:endParaRPr lang="en-US" dirty="0">
              <a:solidFill>
                <a:srgbClr val="FF0000"/>
              </a:solidFill>
            </a:endParaRPr>
          </a:p>
          <a:p>
            <a:pPr marL="0" indent="0">
              <a:buNone/>
            </a:pPr>
            <a:r>
              <a:rPr lang="en-US" dirty="0" smtClean="0">
                <a:solidFill>
                  <a:srgbClr val="FF0000"/>
                </a:solidFill>
              </a:rPr>
              <a:t>Meta-linguistic awareness is the process of reflecting on the nature and functions of language in a given setting.      </a:t>
            </a:r>
            <a:r>
              <a:rPr lang="en-US" sz="2000" dirty="0" smtClean="0">
                <a:solidFill>
                  <a:srgbClr val="FF0000"/>
                </a:solidFill>
              </a:rPr>
              <a:t>(</a:t>
            </a:r>
            <a:r>
              <a:rPr lang="en-US" sz="2000" dirty="0" err="1" smtClean="0">
                <a:solidFill>
                  <a:srgbClr val="FF0000"/>
                </a:solidFill>
              </a:rPr>
              <a:t>Zwiers</a:t>
            </a:r>
            <a:r>
              <a:rPr lang="en-US" sz="2000" dirty="0" smtClean="0">
                <a:solidFill>
                  <a:srgbClr val="FF0000"/>
                </a:solidFill>
              </a:rPr>
              <a:t>, p. 65)</a:t>
            </a:r>
          </a:p>
        </p:txBody>
      </p:sp>
    </p:spTree>
    <p:extLst>
      <p:ext uri="{BB962C8B-B14F-4D97-AF65-F5344CB8AC3E}">
        <p14:creationId xmlns:p14="http://schemas.microsoft.com/office/powerpoint/2010/main" val="220580676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 that.  .  .</a:t>
            </a:r>
            <a:endParaRPr lang="en-US" dirty="0"/>
          </a:p>
        </p:txBody>
      </p:sp>
      <p:sp>
        <p:nvSpPr>
          <p:cNvPr id="3" name="Content Placeholder 2"/>
          <p:cNvSpPr>
            <a:spLocks noGrp="1"/>
          </p:cNvSpPr>
          <p:nvPr>
            <p:ph idx="1"/>
          </p:nvPr>
        </p:nvSpPr>
        <p:spPr/>
        <p:txBody>
          <a:bodyPr/>
          <a:lstStyle/>
          <a:p>
            <a:pPr marL="0" indent="0">
              <a:buNone/>
            </a:pPr>
            <a:r>
              <a:rPr lang="en-US" sz="3600" dirty="0" smtClean="0"/>
              <a:t>It is not enough to simply hear it.  </a:t>
            </a:r>
          </a:p>
          <a:p>
            <a:pPr marL="0" indent="0">
              <a:buNone/>
            </a:pPr>
            <a:r>
              <a:rPr lang="en-US" sz="3600" dirty="0" smtClean="0"/>
              <a:t>Students must also produce it. </a:t>
            </a:r>
          </a:p>
          <a:p>
            <a:pPr marL="0" indent="0">
              <a:buNone/>
            </a:pPr>
            <a:r>
              <a:rPr lang="en-US" sz="3600" dirty="0" smtClean="0"/>
              <a:t>They need guided practice for:</a:t>
            </a:r>
          </a:p>
          <a:p>
            <a:pPr lvl="1"/>
            <a:r>
              <a:rPr lang="en-US" dirty="0"/>
              <a:t>a</a:t>
            </a:r>
            <a:r>
              <a:rPr lang="en-US" dirty="0" smtClean="0"/>
              <a:t>cademic oral language of discussions</a:t>
            </a:r>
          </a:p>
          <a:p>
            <a:pPr lvl="1"/>
            <a:r>
              <a:rPr lang="en-US" dirty="0"/>
              <a:t>academic listening</a:t>
            </a:r>
            <a:endParaRPr lang="en-US" dirty="0" smtClean="0"/>
          </a:p>
          <a:p>
            <a:pPr lvl="1"/>
            <a:r>
              <a:rPr lang="en-US" dirty="0"/>
              <a:t>academic reading</a:t>
            </a:r>
            <a:endParaRPr lang="en-US" dirty="0" smtClean="0"/>
          </a:p>
          <a:p>
            <a:pPr lvl="1"/>
            <a:r>
              <a:rPr lang="en-US" dirty="0"/>
              <a:t>academic writing</a:t>
            </a:r>
            <a:endParaRPr lang="en-US" sz="2000" dirty="0" smtClean="0"/>
          </a:p>
          <a:p>
            <a:pPr marL="0" indent="0" algn="r">
              <a:buNone/>
            </a:pPr>
            <a:endParaRPr lang="en-US" sz="2000" dirty="0" smtClean="0"/>
          </a:p>
        </p:txBody>
      </p:sp>
    </p:spTree>
    <p:extLst>
      <p:ext uri="{BB962C8B-B14F-4D97-AF65-F5344CB8AC3E}">
        <p14:creationId xmlns:p14="http://schemas.microsoft.com/office/powerpoint/2010/main" val="129112080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95401" y="2362200"/>
            <a:ext cx="7315200" cy="3724275"/>
          </a:xfrm>
        </p:spPr>
        <p:txBody>
          <a:bodyPr/>
          <a:lstStyle/>
          <a:p>
            <a:pPr marL="0" indent="0" algn="ctr">
              <a:buNone/>
            </a:pPr>
            <a:endParaRPr lang="en-US" sz="4400" dirty="0" smtClean="0">
              <a:solidFill>
                <a:srgbClr val="FF0000"/>
              </a:solidFill>
            </a:endParaRPr>
          </a:p>
          <a:p>
            <a:pPr marL="0" indent="0" algn="ctr">
              <a:buNone/>
            </a:pPr>
            <a:r>
              <a:rPr lang="en-US" sz="4400" dirty="0" smtClean="0">
                <a:solidFill>
                  <a:srgbClr val="FF0000"/>
                </a:solidFill>
              </a:rPr>
              <a:t>Teaching Strategies for Academic Listening/Discussion</a:t>
            </a:r>
            <a:endParaRPr lang="en-US" sz="4400" dirty="0">
              <a:solidFill>
                <a:srgbClr val="FF0000"/>
              </a:solidFill>
            </a:endParaRPr>
          </a:p>
        </p:txBody>
      </p:sp>
    </p:spTree>
    <p:extLst>
      <p:ext uri="{BB962C8B-B14F-4D97-AF65-F5344CB8AC3E}">
        <p14:creationId xmlns:p14="http://schemas.microsoft.com/office/powerpoint/2010/main" val="296556245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Gestures </a:t>
            </a:r>
            <a:br>
              <a:rPr lang="en-US" dirty="0" smtClean="0"/>
            </a:br>
            <a:r>
              <a:rPr lang="en-US" dirty="0" smtClean="0"/>
              <a:t>for Academic Language – </a:t>
            </a:r>
            <a:r>
              <a:rPr lang="en-US" sz="1800" dirty="0" smtClean="0">
                <a:solidFill>
                  <a:srgbClr val="FF0000"/>
                </a:solidFill>
              </a:rPr>
              <a:t>handouts</a:t>
            </a:r>
            <a:endParaRPr lang="en-US" sz="1800" dirty="0">
              <a:solidFill>
                <a:srgbClr val="FF0000"/>
              </a:solidFill>
            </a:endParaRPr>
          </a:p>
        </p:txBody>
      </p:sp>
      <p:sp>
        <p:nvSpPr>
          <p:cNvPr id="3" name="Content Placeholder 2"/>
          <p:cNvSpPr>
            <a:spLocks noGrp="1"/>
          </p:cNvSpPr>
          <p:nvPr>
            <p:ph idx="1"/>
          </p:nvPr>
        </p:nvSpPr>
        <p:spPr/>
        <p:txBody>
          <a:bodyPr/>
          <a:lstStyle/>
          <a:p>
            <a:r>
              <a:rPr lang="en-US" dirty="0" smtClean="0"/>
              <a:t>Teach them, use them as a filler or a warm –up</a:t>
            </a:r>
          </a:p>
          <a:p>
            <a:r>
              <a:rPr lang="en-US" dirty="0"/>
              <a:t>Work with your students to design your own. </a:t>
            </a:r>
            <a:endParaRPr lang="en-US" dirty="0" smtClean="0"/>
          </a:p>
          <a:p>
            <a:r>
              <a:rPr lang="en-US" dirty="0" smtClean="0"/>
              <a:t>Even play guessing games – like sign language in some ways</a:t>
            </a:r>
          </a:p>
          <a:p>
            <a:r>
              <a:rPr lang="en-US" dirty="0" smtClean="0"/>
              <a:t>Don’t work with too many at once – they are easily muddled for many struggling students</a:t>
            </a:r>
            <a:endParaRPr lang="en-US" dirty="0"/>
          </a:p>
        </p:txBody>
      </p:sp>
    </p:spTree>
    <p:extLst>
      <p:ext uri="{BB962C8B-B14F-4D97-AF65-F5344CB8AC3E}">
        <p14:creationId xmlns:p14="http://schemas.microsoft.com/office/powerpoint/2010/main" val="1776817635"/>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Teach language </a:t>
            </a:r>
            <a:r>
              <a:rPr lang="en-US" sz="3200" dirty="0"/>
              <a:t>for working in groups</a:t>
            </a:r>
            <a:r>
              <a:rPr lang="en-US" sz="3200" dirty="0" smtClean="0"/>
              <a:t>:</a:t>
            </a:r>
            <a:endParaRPr lang="en-US" sz="3200" dirty="0"/>
          </a:p>
        </p:txBody>
      </p:sp>
      <p:sp>
        <p:nvSpPr>
          <p:cNvPr id="3" name="Content Placeholder 2"/>
          <p:cNvSpPr>
            <a:spLocks noGrp="1"/>
          </p:cNvSpPr>
          <p:nvPr>
            <p:ph idx="1"/>
          </p:nvPr>
        </p:nvSpPr>
        <p:spPr/>
        <p:txBody>
          <a:bodyPr/>
          <a:lstStyle/>
          <a:p>
            <a:pPr marL="0" indent="0" algn="ctr">
              <a:buNone/>
            </a:pPr>
            <a:r>
              <a:rPr lang="en-US" sz="6600" b="1" i="1" dirty="0" smtClean="0">
                <a:latin typeface="Batang" pitchFamily="18" charset="-127"/>
                <a:ea typeface="Batang" pitchFamily="18" charset="-127"/>
              </a:rPr>
              <a:t>respect, </a:t>
            </a:r>
            <a:r>
              <a:rPr lang="en-US" sz="6600" b="1" i="1" dirty="0">
                <a:latin typeface="Batang" pitchFamily="18" charset="-127"/>
                <a:ea typeface="Batang" pitchFamily="18" charset="-127"/>
              </a:rPr>
              <a:t>	</a:t>
            </a:r>
            <a:r>
              <a:rPr lang="en-US" sz="6600" b="1" i="1" dirty="0" smtClean="0">
                <a:latin typeface="Batang" pitchFamily="18" charset="-127"/>
                <a:ea typeface="Batang" pitchFamily="18" charset="-127"/>
              </a:rPr>
              <a:t>connect, 	build and   support</a:t>
            </a:r>
          </a:p>
          <a:p>
            <a:endParaRPr lang="en-US" dirty="0">
              <a:solidFill>
                <a:schemeClr val="tx1">
                  <a:lumMod val="50000"/>
                </a:schemeClr>
              </a:solidFill>
            </a:endParaRPr>
          </a:p>
        </p:txBody>
      </p:sp>
    </p:spTree>
    <p:extLst>
      <p:ext uri="{BB962C8B-B14F-4D97-AF65-F5344CB8AC3E}">
        <p14:creationId xmlns:p14="http://schemas.microsoft.com/office/powerpoint/2010/main" val="1067658064"/>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t>
            </a:r>
            <a:endParaRPr lang="en-US" dirty="0"/>
          </a:p>
        </p:txBody>
      </p:sp>
      <p:sp>
        <p:nvSpPr>
          <p:cNvPr id="3" name="Content Placeholder 2"/>
          <p:cNvSpPr>
            <a:spLocks noGrp="1"/>
          </p:cNvSpPr>
          <p:nvPr>
            <p:ph idx="1"/>
          </p:nvPr>
        </p:nvSpPr>
        <p:spPr/>
        <p:txBody>
          <a:bodyPr/>
          <a:lstStyle/>
          <a:p>
            <a:r>
              <a:rPr lang="en-US" dirty="0" smtClean="0"/>
              <a:t>Expands group work to more than students “</a:t>
            </a:r>
            <a:r>
              <a:rPr lang="en-US" dirty="0" err="1" smtClean="0"/>
              <a:t>popcorning</a:t>
            </a:r>
            <a:r>
              <a:rPr lang="en-US" dirty="0" smtClean="0"/>
              <a:t>” their ideas around the circle. </a:t>
            </a:r>
          </a:p>
          <a:p>
            <a:r>
              <a:rPr lang="en-US" dirty="0" smtClean="0"/>
              <a:t>Helps keep all participants busy so that one student doesn’t dominate.</a:t>
            </a:r>
          </a:p>
          <a:p>
            <a:r>
              <a:rPr lang="en-US" dirty="0" smtClean="0"/>
              <a:t>Helps students make connections and practice academic language.</a:t>
            </a:r>
          </a:p>
          <a:p>
            <a:pPr marL="0" indent="0">
              <a:buNone/>
            </a:pPr>
            <a:r>
              <a:rPr lang="en-US" dirty="0" smtClean="0"/>
              <a:t>Generate phrases like this together, post them, model, encourage them, reward even. </a:t>
            </a:r>
            <a:endParaRPr lang="en-US" dirty="0"/>
          </a:p>
        </p:txBody>
      </p:sp>
    </p:spTree>
    <p:extLst>
      <p:ext uri="{BB962C8B-B14F-4D97-AF65-F5344CB8AC3E}">
        <p14:creationId xmlns:p14="http://schemas.microsoft.com/office/powerpoint/2010/main" val="267183825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a:t>
            </a:r>
            <a:endParaRPr lang="en-US" dirty="0"/>
          </a:p>
        </p:txBody>
      </p:sp>
      <p:sp>
        <p:nvSpPr>
          <p:cNvPr id="3" name="Content Placeholder 2"/>
          <p:cNvSpPr>
            <a:spLocks noGrp="1"/>
          </p:cNvSpPr>
          <p:nvPr>
            <p:ph idx="1"/>
          </p:nvPr>
        </p:nvSpPr>
        <p:spPr/>
        <p:txBody>
          <a:bodyPr/>
          <a:lstStyle/>
          <a:p>
            <a:pPr marL="0" indent="0">
              <a:buNone/>
            </a:pPr>
            <a:r>
              <a:rPr lang="en-US" b="1" i="1" dirty="0" smtClean="0"/>
              <a:t>acknowledge the idea without criticizing the person</a:t>
            </a:r>
          </a:p>
          <a:p>
            <a:pPr marL="400050" lvl="1" indent="0">
              <a:buNone/>
            </a:pPr>
            <a:r>
              <a:rPr lang="en-US" sz="2800" i="1" dirty="0" smtClean="0"/>
              <a:t>I see what you mean</a:t>
            </a:r>
          </a:p>
          <a:p>
            <a:pPr marL="400050" lvl="1" indent="0">
              <a:buNone/>
            </a:pPr>
            <a:r>
              <a:rPr lang="en-US" sz="2800" i="1" dirty="0" smtClean="0"/>
              <a:t>so you are stating</a:t>
            </a:r>
          </a:p>
          <a:p>
            <a:pPr marL="400050" lvl="1" indent="0">
              <a:buNone/>
            </a:pPr>
            <a:r>
              <a:rPr lang="en-US" sz="2800" i="1" dirty="0" smtClean="0"/>
              <a:t>your view/opinion is that</a:t>
            </a:r>
          </a:p>
          <a:p>
            <a:pPr marL="400050" lvl="1" indent="0">
              <a:buNone/>
            </a:pPr>
            <a:r>
              <a:rPr lang="en-US" sz="2800" i="1" dirty="0" smtClean="0"/>
              <a:t>However, one question I still have is.  .  .</a:t>
            </a:r>
          </a:p>
          <a:p>
            <a:endParaRPr lang="en-US" dirty="0"/>
          </a:p>
        </p:txBody>
      </p:sp>
    </p:spTree>
    <p:extLst>
      <p:ext uri="{BB962C8B-B14F-4D97-AF65-F5344CB8AC3E}">
        <p14:creationId xmlns:p14="http://schemas.microsoft.com/office/powerpoint/2010/main" val="128903069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a:t>
            </a:r>
          </a:p>
        </p:txBody>
      </p:sp>
      <p:sp>
        <p:nvSpPr>
          <p:cNvPr id="3" name="Content Placeholder 2"/>
          <p:cNvSpPr>
            <a:spLocks noGrp="1"/>
          </p:cNvSpPr>
          <p:nvPr>
            <p:ph idx="1"/>
          </p:nvPr>
        </p:nvSpPr>
        <p:spPr/>
        <p:txBody>
          <a:bodyPr/>
          <a:lstStyle/>
          <a:p>
            <a:pPr marL="0" indent="0">
              <a:buNone/>
            </a:pPr>
            <a:r>
              <a:rPr lang="en-US" b="1" dirty="0" smtClean="0"/>
              <a:t>acknowledge </a:t>
            </a:r>
            <a:r>
              <a:rPr lang="en-US" b="1" dirty="0"/>
              <a:t>how a peer’s response is useful and might be connected to what you have to say</a:t>
            </a:r>
          </a:p>
          <a:p>
            <a:pPr marL="400050" lvl="1" indent="0">
              <a:buNone/>
            </a:pPr>
            <a:r>
              <a:rPr lang="en-US" sz="2800" i="1" dirty="0"/>
              <a:t>True, but what about?  </a:t>
            </a:r>
            <a:endParaRPr lang="en-US" sz="2800" i="1" dirty="0" smtClean="0"/>
          </a:p>
          <a:p>
            <a:pPr marL="400050" lvl="1" indent="0">
              <a:buNone/>
            </a:pPr>
            <a:r>
              <a:rPr lang="en-US" sz="2800" i="1" dirty="0" smtClean="0"/>
              <a:t>That’s </a:t>
            </a:r>
            <a:r>
              <a:rPr lang="en-US" sz="2800" i="1" dirty="0"/>
              <a:t>a good </a:t>
            </a:r>
            <a:r>
              <a:rPr lang="en-US" sz="2800" i="1" dirty="0" smtClean="0"/>
              <a:t>point.  .  . </a:t>
            </a:r>
          </a:p>
          <a:p>
            <a:pPr marL="400050" lvl="1" indent="0">
              <a:buNone/>
            </a:pPr>
            <a:r>
              <a:rPr lang="en-US" sz="2800" i="1" dirty="0" smtClean="0"/>
              <a:t>So </a:t>
            </a:r>
            <a:r>
              <a:rPr lang="en-US" sz="2800" i="1" dirty="0"/>
              <a:t>your point leads </a:t>
            </a:r>
            <a:r>
              <a:rPr lang="en-US" sz="2800" i="1" dirty="0" smtClean="0"/>
              <a:t>to.  .  .</a:t>
            </a:r>
          </a:p>
          <a:p>
            <a:pPr marL="400050" lvl="1" indent="0">
              <a:buNone/>
            </a:pPr>
            <a:r>
              <a:rPr lang="en-US" sz="2800" i="1" dirty="0" smtClean="0"/>
              <a:t>Similar to what X said, .  .  . </a:t>
            </a:r>
          </a:p>
          <a:p>
            <a:pPr marL="400050" lvl="1" indent="0">
              <a:buNone/>
            </a:pPr>
            <a:r>
              <a:rPr lang="en-US" sz="2800" i="1" dirty="0"/>
              <a:t>That’s a good point, but I disagree because</a:t>
            </a:r>
          </a:p>
          <a:p>
            <a:pPr marL="0" indent="0">
              <a:buNone/>
            </a:pPr>
            <a:endParaRPr lang="en-US" i="1" dirty="0"/>
          </a:p>
          <a:p>
            <a:endParaRPr lang="en-US" dirty="0"/>
          </a:p>
        </p:txBody>
      </p:sp>
    </p:spTree>
    <p:extLst>
      <p:ext uri="{BB962C8B-B14F-4D97-AF65-F5344CB8AC3E}">
        <p14:creationId xmlns:p14="http://schemas.microsoft.com/office/powerpoint/2010/main" val="289382070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a:t>
            </a:r>
            <a:endParaRPr lang="en-US" dirty="0"/>
          </a:p>
        </p:txBody>
      </p:sp>
      <p:sp>
        <p:nvSpPr>
          <p:cNvPr id="3" name="Content Placeholder 2"/>
          <p:cNvSpPr>
            <a:spLocks noGrp="1"/>
          </p:cNvSpPr>
          <p:nvPr>
            <p:ph idx="1"/>
          </p:nvPr>
        </p:nvSpPr>
        <p:spPr/>
        <p:txBody>
          <a:bodyPr/>
          <a:lstStyle/>
          <a:p>
            <a:pPr marL="0" indent="0">
              <a:buNone/>
            </a:pPr>
            <a:r>
              <a:rPr lang="en-US" b="1" dirty="0" smtClean="0"/>
              <a:t>explain how your thoughts build into a bigger idea than any one individual comment</a:t>
            </a:r>
          </a:p>
          <a:p>
            <a:pPr marL="400050" lvl="1" indent="0">
              <a:buNone/>
            </a:pPr>
            <a:r>
              <a:rPr lang="en-US" sz="2800" i="1" dirty="0" smtClean="0"/>
              <a:t>To take it one step further, </a:t>
            </a:r>
          </a:p>
          <a:p>
            <a:pPr marL="400050" lvl="1" indent="0">
              <a:buNone/>
            </a:pPr>
            <a:r>
              <a:rPr lang="en-US" sz="2800" i="1" dirty="0" smtClean="0"/>
              <a:t>also</a:t>
            </a:r>
            <a:r>
              <a:rPr lang="en-US" sz="2800" i="1" dirty="0"/>
              <a:t>, </a:t>
            </a:r>
            <a:endParaRPr lang="en-US" sz="2800" i="1" dirty="0" smtClean="0"/>
          </a:p>
          <a:p>
            <a:pPr marL="400050" lvl="1" indent="0">
              <a:buNone/>
            </a:pPr>
            <a:r>
              <a:rPr lang="en-US" sz="2800" i="1" dirty="0" smtClean="0"/>
              <a:t>in </a:t>
            </a:r>
            <a:r>
              <a:rPr lang="en-US" sz="2800" i="1" dirty="0"/>
              <a:t>addition, </a:t>
            </a:r>
            <a:endParaRPr lang="en-US" sz="2800" i="1" dirty="0" smtClean="0"/>
          </a:p>
          <a:p>
            <a:pPr marL="400050" lvl="1" indent="0">
              <a:buNone/>
            </a:pPr>
            <a:r>
              <a:rPr lang="en-US" sz="2800" i="1" dirty="0" smtClean="0"/>
              <a:t>by </a:t>
            </a:r>
            <a:r>
              <a:rPr lang="en-US" sz="2800" i="1" dirty="0"/>
              <a:t>this we mean</a:t>
            </a:r>
            <a:r>
              <a:rPr lang="en-US" sz="2800" i="1" dirty="0" smtClean="0"/>
              <a:t>, </a:t>
            </a:r>
          </a:p>
          <a:p>
            <a:pPr marL="400050" lvl="1" indent="0">
              <a:buNone/>
            </a:pPr>
            <a:r>
              <a:rPr lang="en-US" sz="2800" i="1" dirty="0" smtClean="0"/>
              <a:t>I would like to build on what X said</a:t>
            </a:r>
          </a:p>
          <a:p>
            <a:pPr marL="400050" lvl="1" indent="0">
              <a:buNone/>
            </a:pPr>
            <a:r>
              <a:rPr lang="en-US" sz="2800" i="1" dirty="0" smtClean="0"/>
              <a:t>What else should we consider?</a:t>
            </a:r>
          </a:p>
          <a:p>
            <a:endParaRPr lang="en-US" dirty="0"/>
          </a:p>
        </p:txBody>
      </p:sp>
    </p:spTree>
    <p:extLst>
      <p:ext uri="{BB962C8B-B14F-4D97-AF65-F5344CB8AC3E}">
        <p14:creationId xmlns:p14="http://schemas.microsoft.com/office/powerpoint/2010/main" val="3214906913"/>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a:t>
            </a:r>
            <a:endParaRPr lang="en-US" dirty="0"/>
          </a:p>
        </p:txBody>
      </p:sp>
      <p:sp>
        <p:nvSpPr>
          <p:cNvPr id="3" name="Content Placeholder 2"/>
          <p:cNvSpPr>
            <a:spLocks noGrp="1"/>
          </p:cNvSpPr>
          <p:nvPr>
            <p:ph idx="1"/>
          </p:nvPr>
        </p:nvSpPr>
        <p:spPr/>
        <p:txBody>
          <a:bodyPr/>
          <a:lstStyle/>
          <a:p>
            <a:pPr marL="0" indent="0">
              <a:buNone/>
            </a:pPr>
            <a:r>
              <a:rPr lang="en-US" b="1" dirty="0" smtClean="0"/>
              <a:t>give </a:t>
            </a:r>
            <a:r>
              <a:rPr lang="en-US" b="1" dirty="0"/>
              <a:t>supporting evidence from the text or from personal </a:t>
            </a:r>
            <a:r>
              <a:rPr lang="en-US" b="1" dirty="0" smtClean="0"/>
              <a:t>experience</a:t>
            </a:r>
            <a:endParaRPr lang="en-US" b="1" i="1" dirty="0"/>
          </a:p>
          <a:p>
            <a:pPr marL="400050" lvl="1" indent="0">
              <a:buNone/>
            </a:pPr>
            <a:r>
              <a:rPr lang="en-US" sz="2800" i="1" dirty="0"/>
              <a:t>for </a:t>
            </a:r>
            <a:r>
              <a:rPr lang="en-US" sz="2800" i="1" dirty="0" smtClean="0"/>
              <a:t>example</a:t>
            </a:r>
          </a:p>
          <a:p>
            <a:pPr marL="400050" lvl="1" indent="0">
              <a:buNone/>
            </a:pPr>
            <a:r>
              <a:rPr lang="en-US" sz="2800" i="1" dirty="0" smtClean="0"/>
              <a:t>to illustrate</a:t>
            </a:r>
          </a:p>
          <a:p>
            <a:pPr marL="400050" lvl="1" indent="0">
              <a:buNone/>
            </a:pPr>
            <a:r>
              <a:rPr lang="en-US" sz="2800" i="1" dirty="0" smtClean="0"/>
              <a:t>The author/the text states that</a:t>
            </a:r>
          </a:p>
          <a:p>
            <a:pPr marL="400050" lvl="1" indent="0">
              <a:buNone/>
            </a:pPr>
            <a:r>
              <a:rPr lang="en-US" sz="2800" i="1" dirty="0" smtClean="0"/>
              <a:t>In my experience</a:t>
            </a:r>
          </a:p>
          <a:p>
            <a:pPr marL="400050" lvl="1" indent="0">
              <a:buNone/>
            </a:pPr>
            <a:r>
              <a:rPr lang="en-US" sz="2800" i="1" dirty="0" smtClean="0"/>
              <a:t>I have noticed that</a:t>
            </a:r>
          </a:p>
          <a:p>
            <a:pPr marL="400050" lvl="1" indent="0">
              <a:buNone/>
            </a:pPr>
            <a:r>
              <a:rPr lang="en-US" sz="2800" i="1" dirty="0" smtClean="0"/>
              <a:t>What kind of evidence is there for that? </a:t>
            </a:r>
            <a:endParaRPr lang="en-US" sz="2800" i="1" dirty="0"/>
          </a:p>
          <a:p>
            <a:endParaRPr lang="en-US" dirty="0"/>
          </a:p>
        </p:txBody>
      </p:sp>
    </p:spTree>
    <p:extLst>
      <p:ext uri="{BB962C8B-B14F-4D97-AF65-F5344CB8AC3E}">
        <p14:creationId xmlns:p14="http://schemas.microsoft.com/office/powerpoint/2010/main" val="416331290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AutoShape 2"/>
          <p:cNvSpPr>
            <a:spLocks noGrp="1" noChangeArrowheads="1"/>
          </p:cNvSpPr>
          <p:nvPr>
            <p:ph type="title"/>
          </p:nvPr>
        </p:nvSpPr>
        <p:spPr/>
        <p:txBody>
          <a:bodyPr/>
          <a:lstStyle/>
          <a:p>
            <a:r>
              <a:rPr lang="en-US"/>
              <a:t>Academic Register</a:t>
            </a:r>
          </a:p>
        </p:txBody>
      </p:sp>
      <p:sp>
        <p:nvSpPr>
          <p:cNvPr id="105475" name="Rectangle 3"/>
          <p:cNvSpPr>
            <a:spLocks noGrp="1" noChangeArrowheads="1"/>
          </p:cNvSpPr>
          <p:nvPr>
            <p:ph type="body" idx="1"/>
          </p:nvPr>
        </p:nvSpPr>
        <p:spPr/>
        <p:txBody>
          <a:bodyPr/>
          <a:lstStyle/>
          <a:p>
            <a:pPr>
              <a:lnSpc>
                <a:spcPct val="80000"/>
              </a:lnSpc>
            </a:pPr>
            <a:r>
              <a:rPr lang="en-US" sz="3200" dirty="0"/>
              <a:t>We </a:t>
            </a:r>
            <a:r>
              <a:rPr lang="en-US" sz="3200" dirty="0" smtClean="0"/>
              <a:t>usually slide </a:t>
            </a:r>
            <a:r>
              <a:rPr lang="en-US" sz="3200" dirty="0"/>
              <a:t>in and out of these registers without </a:t>
            </a:r>
            <a:r>
              <a:rPr lang="en-US" sz="3200" dirty="0" smtClean="0"/>
              <a:t>even noticing</a:t>
            </a:r>
            <a:r>
              <a:rPr lang="en-US" sz="3200" dirty="0"/>
              <a:t>.  </a:t>
            </a:r>
          </a:p>
          <a:p>
            <a:pPr>
              <a:lnSpc>
                <a:spcPct val="80000"/>
              </a:lnSpc>
            </a:pPr>
            <a:r>
              <a:rPr lang="en-US" sz="3200" dirty="0"/>
              <a:t>One of the registers is academic language.</a:t>
            </a:r>
          </a:p>
          <a:p>
            <a:pPr>
              <a:lnSpc>
                <a:spcPct val="80000"/>
              </a:lnSpc>
            </a:pPr>
            <a:r>
              <a:rPr lang="en-US" sz="3200" dirty="0"/>
              <a:t>This is where </a:t>
            </a:r>
            <a:r>
              <a:rPr lang="en-US" sz="3200" dirty="0" smtClean="0"/>
              <a:t>many learners </a:t>
            </a:r>
            <a:r>
              <a:rPr lang="en-US" sz="3200" dirty="0"/>
              <a:t>are falling short – they haven’t mastered it and can’t shift up to this academic register easily.</a:t>
            </a:r>
            <a:r>
              <a:rPr lang="en-US" sz="2400" dirty="0"/>
              <a:t> </a:t>
            </a:r>
          </a:p>
        </p:txBody>
      </p:sp>
    </p:spTree>
    <p:extLst>
      <p:ext uri="{BB962C8B-B14F-4D97-AF65-F5344CB8AC3E}">
        <p14:creationId xmlns:p14="http://schemas.microsoft.com/office/powerpoint/2010/main" val="134008487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438400"/>
            <a:ext cx="7239000" cy="3733800"/>
          </a:xfrm>
          <a:prstGeom prst="rect">
            <a:avLst/>
          </a:prstGeom>
          <a:noFill/>
        </p:spPr>
        <p:txBody>
          <a:bodyPr wrap="none" lIns="91440" tIns="45720" rIns="91440" bIns="45720">
            <a:prstTxWarp prst="textTriangle">
              <a:avLst/>
            </a:prstTxWarp>
            <a:spAutoFit/>
            <a:scene3d>
              <a:camera prst="orthographicFront"/>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8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Jigsaw</a:t>
            </a:r>
          </a:p>
          <a:p>
            <a:pPr algn="ctr"/>
            <a:r>
              <a:rPr lang="en-US" sz="8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Activity!</a:t>
            </a:r>
            <a:endParaRPr lang="en-US" sz="8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Title 5"/>
          <p:cNvSpPr>
            <a:spLocks noGrp="1"/>
          </p:cNvSpPr>
          <p:nvPr>
            <p:ph type="title"/>
          </p:nvPr>
        </p:nvSpPr>
        <p:spPr/>
        <p:txBody>
          <a:bodyPr/>
          <a:lstStyle/>
          <a:p>
            <a:r>
              <a:rPr lang="en-US" sz="4800" dirty="0" smtClean="0">
                <a:latin typeface="Brush Script MT" pitchFamily="66" charset="0"/>
              </a:rPr>
              <a:t>It’s time for a.  .  .</a:t>
            </a:r>
            <a:endParaRPr lang="en-US" sz="4800" dirty="0">
              <a:latin typeface="Brush Script MT" pitchFamily="66" charset="0"/>
            </a:endParaRPr>
          </a:p>
        </p:txBody>
      </p:sp>
    </p:spTree>
    <p:extLst>
      <p:ext uri="{BB962C8B-B14F-4D97-AF65-F5344CB8AC3E}">
        <p14:creationId xmlns:p14="http://schemas.microsoft.com/office/powerpoint/2010/main" val="215198884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teaching </a:t>
            </a:r>
            <a:r>
              <a:rPr lang="en-US" dirty="0" smtClean="0"/>
              <a:t>strategies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chemeClr val="tx1">
                    <a:lumMod val="50000"/>
                  </a:schemeClr>
                </a:solidFill>
              </a:rPr>
              <a:t>Role-based discussion groups</a:t>
            </a:r>
          </a:p>
          <a:p>
            <a:endParaRPr lang="en-US" dirty="0">
              <a:solidFill>
                <a:schemeClr val="tx1">
                  <a:lumMod val="50000"/>
                </a:schemeClr>
              </a:solidFill>
            </a:endParaRPr>
          </a:p>
          <a:p>
            <a:r>
              <a:rPr lang="en-US" dirty="0" smtClean="0">
                <a:solidFill>
                  <a:schemeClr val="tx1">
                    <a:lumMod val="50000"/>
                  </a:schemeClr>
                </a:solidFill>
              </a:rPr>
              <a:t>Teach academic conversations</a:t>
            </a:r>
          </a:p>
          <a:p>
            <a:pPr marL="0" indent="0">
              <a:buNone/>
            </a:pPr>
            <a:endParaRPr lang="en-US" dirty="0">
              <a:solidFill>
                <a:schemeClr val="tx1">
                  <a:lumMod val="50000"/>
                </a:schemeClr>
              </a:solidFill>
            </a:endParaRPr>
          </a:p>
          <a:p>
            <a:r>
              <a:rPr lang="en-US" dirty="0" smtClean="0">
                <a:solidFill>
                  <a:schemeClr val="tx1">
                    <a:lumMod val="50000"/>
                  </a:schemeClr>
                </a:solidFill>
              </a:rPr>
              <a:t>Brick </a:t>
            </a:r>
            <a:r>
              <a:rPr lang="en-US" dirty="0">
                <a:solidFill>
                  <a:schemeClr val="tx1">
                    <a:lumMod val="50000"/>
                  </a:schemeClr>
                </a:solidFill>
              </a:rPr>
              <a:t>and mortar </a:t>
            </a:r>
            <a:r>
              <a:rPr lang="en-US" dirty="0" smtClean="0">
                <a:solidFill>
                  <a:schemeClr val="tx1">
                    <a:lumMod val="50000"/>
                  </a:schemeClr>
                </a:solidFill>
              </a:rPr>
              <a:t>cards</a:t>
            </a:r>
            <a:endParaRPr lang="en-US" sz="2000" dirty="0" smtClean="0">
              <a:solidFill>
                <a:srgbClr val="FF0000"/>
              </a:solidFill>
            </a:endParaRPr>
          </a:p>
          <a:p>
            <a:pPr marL="0" indent="0">
              <a:buNone/>
            </a:pPr>
            <a:endParaRPr lang="en-US" dirty="0">
              <a:solidFill>
                <a:srgbClr val="FF0000"/>
              </a:solidFill>
            </a:endParaRPr>
          </a:p>
          <a:p>
            <a:r>
              <a:rPr lang="en-US" dirty="0" smtClean="0">
                <a:solidFill>
                  <a:schemeClr val="tx1">
                    <a:lumMod val="50000"/>
                  </a:schemeClr>
                </a:solidFill>
              </a:rPr>
              <a:t>Assume </a:t>
            </a:r>
            <a:r>
              <a:rPr lang="en-US" dirty="0">
                <a:solidFill>
                  <a:schemeClr val="tx1">
                    <a:lumMod val="50000"/>
                  </a:schemeClr>
                </a:solidFill>
              </a:rPr>
              <a:t>a role – “expert </a:t>
            </a:r>
            <a:r>
              <a:rPr lang="en-US" dirty="0" smtClean="0">
                <a:solidFill>
                  <a:schemeClr val="tx1">
                    <a:lumMod val="50000"/>
                  </a:schemeClr>
                </a:solidFill>
              </a:rPr>
              <a:t>panel”</a:t>
            </a:r>
            <a:endParaRPr lang="en-US" dirty="0">
              <a:solidFill>
                <a:srgbClr val="FF0000"/>
              </a:solidFill>
            </a:endParaRPr>
          </a:p>
        </p:txBody>
      </p:sp>
    </p:spTree>
    <p:extLst>
      <p:ext uri="{BB962C8B-B14F-4D97-AF65-F5344CB8AC3E}">
        <p14:creationId xmlns:p14="http://schemas.microsoft.com/office/powerpoint/2010/main" val="154334439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50975" y="2362200"/>
            <a:ext cx="6702425" cy="3724275"/>
          </a:xfrm>
        </p:spPr>
        <p:txBody>
          <a:bodyPr/>
          <a:lstStyle/>
          <a:p>
            <a:pPr marL="0" indent="0" algn="ctr">
              <a:buNone/>
            </a:pPr>
            <a:r>
              <a:rPr lang="en-US" sz="5400" dirty="0">
                <a:solidFill>
                  <a:srgbClr val="FF0000"/>
                </a:solidFill>
              </a:rPr>
              <a:t>Teaching Strategies for </a:t>
            </a:r>
            <a:br>
              <a:rPr lang="en-US" sz="5400" dirty="0">
                <a:solidFill>
                  <a:srgbClr val="FF0000"/>
                </a:solidFill>
              </a:rPr>
            </a:br>
            <a:r>
              <a:rPr lang="en-US" sz="5400" dirty="0" smtClean="0">
                <a:solidFill>
                  <a:srgbClr val="FF0000"/>
                </a:solidFill>
              </a:rPr>
              <a:t>Academic Reading</a:t>
            </a:r>
            <a:endParaRPr lang="en-US" sz="5400" dirty="0">
              <a:solidFill>
                <a:srgbClr val="FF0000"/>
              </a:solidFill>
            </a:endParaRPr>
          </a:p>
        </p:txBody>
      </p:sp>
    </p:spTree>
    <p:extLst>
      <p:ext uri="{BB962C8B-B14F-4D97-AF65-F5344CB8AC3E}">
        <p14:creationId xmlns:p14="http://schemas.microsoft.com/office/powerpoint/2010/main" val="1528521613"/>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reading</a:t>
            </a:r>
            <a:endParaRPr lang="en-US" dirty="0"/>
          </a:p>
        </p:txBody>
      </p:sp>
      <p:sp>
        <p:nvSpPr>
          <p:cNvPr id="3" name="Content Placeholder 2"/>
          <p:cNvSpPr>
            <a:spLocks noGrp="1"/>
          </p:cNvSpPr>
          <p:nvPr>
            <p:ph idx="1"/>
          </p:nvPr>
        </p:nvSpPr>
        <p:spPr/>
        <p:txBody>
          <a:bodyPr/>
          <a:lstStyle/>
          <a:p>
            <a:r>
              <a:rPr lang="en-US" dirty="0" smtClean="0"/>
              <a:t>Introduces new language – bricks, mortar, grammar</a:t>
            </a:r>
          </a:p>
          <a:p>
            <a:r>
              <a:rPr lang="en-US" dirty="0" smtClean="0"/>
              <a:t>Introduces a variety of academic text structures that students are not likely to hear in spoken language</a:t>
            </a:r>
          </a:p>
          <a:p>
            <a:r>
              <a:rPr lang="en-US" dirty="0" smtClean="0"/>
              <a:t>Pushes students to use multiple thinking skills in combination</a:t>
            </a:r>
          </a:p>
          <a:p>
            <a:pPr marL="3657600" lvl="8" indent="0">
              <a:buNone/>
            </a:pPr>
            <a:r>
              <a:rPr lang="en-US" dirty="0" smtClean="0"/>
              <a:t>	No time for more here!</a:t>
            </a:r>
            <a:endParaRPr lang="en-US" dirty="0"/>
          </a:p>
        </p:txBody>
      </p:sp>
    </p:spTree>
    <p:extLst>
      <p:ext uri="{BB962C8B-B14F-4D97-AF65-F5344CB8AC3E}">
        <p14:creationId xmlns:p14="http://schemas.microsoft.com/office/powerpoint/2010/main" val="2790516189"/>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readers of academic text must: </a:t>
            </a:r>
            <a:endParaRPr lang="en-US" dirty="0"/>
          </a:p>
        </p:txBody>
      </p:sp>
      <p:sp>
        <p:nvSpPr>
          <p:cNvPr id="3" name="Content Placeholder 2"/>
          <p:cNvSpPr>
            <a:spLocks noGrp="1"/>
          </p:cNvSpPr>
          <p:nvPr>
            <p:ph idx="1"/>
          </p:nvPr>
        </p:nvSpPr>
        <p:spPr/>
        <p:txBody>
          <a:bodyPr/>
          <a:lstStyle/>
          <a:p>
            <a:r>
              <a:rPr lang="en-US" dirty="0" smtClean="0"/>
              <a:t>Align their word meaning with author’s words meanings in the text and make any necessary shifts.  </a:t>
            </a:r>
          </a:p>
          <a:p>
            <a:r>
              <a:rPr lang="en-US" dirty="0" smtClean="0"/>
              <a:t>Comprehend abstract and figurative expressions (</a:t>
            </a:r>
            <a:r>
              <a:rPr lang="en-US" i="1" dirty="0" smtClean="0"/>
              <a:t>home run, pitched a no-hitter, the whole nine yards</a:t>
            </a:r>
            <a:r>
              <a:rPr lang="en-US" dirty="0" smtClean="0"/>
              <a:t>), and double meanings (</a:t>
            </a:r>
            <a:r>
              <a:rPr lang="en-US" i="1" dirty="0" smtClean="0"/>
              <a:t>determine</a:t>
            </a:r>
            <a:r>
              <a:rPr lang="en-US" dirty="0" smtClean="0"/>
              <a:t>, </a:t>
            </a:r>
            <a:r>
              <a:rPr lang="en-US" i="1" dirty="0" smtClean="0"/>
              <a:t>yard, deal with</a:t>
            </a:r>
            <a:r>
              <a:rPr lang="en-US" dirty="0" smtClean="0"/>
              <a:t>) </a:t>
            </a:r>
          </a:p>
          <a:p>
            <a:pPr marL="0" indent="0">
              <a:buNone/>
            </a:pPr>
            <a:endParaRPr lang="en-US" dirty="0" smtClean="0"/>
          </a:p>
          <a:p>
            <a:pPr marL="0" indent="0">
              <a:buNone/>
            </a:pPr>
            <a:r>
              <a:rPr lang="en-US" dirty="0" smtClean="0"/>
              <a:t>VERY hard for struggling students. And ELLs. </a:t>
            </a:r>
            <a:endParaRPr lang="en-US" dirty="0"/>
          </a:p>
        </p:txBody>
      </p:sp>
    </p:spTree>
    <p:extLst>
      <p:ext uri="{BB962C8B-B14F-4D97-AF65-F5344CB8AC3E}">
        <p14:creationId xmlns:p14="http://schemas.microsoft.com/office/powerpoint/2010/main" val="2596652499"/>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readers also.  .  .</a:t>
            </a:r>
            <a:endParaRPr lang="en-US" dirty="0"/>
          </a:p>
        </p:txBody>
      </p:sp>
      <p:sp>
        <p:nvSpPr>
          <p:cNvPr id="3" name="Content Placeholder 2"/>
          <p:cNvSpPr>
            <a:spLocks noGrp="1"/>
          </p:cNvSpPr>
          <p:nvPr>
            <p:ph idx="1"/>
          </p:nvPr>
        </p:nvSpPr>
        <p:spPr>
          <a:xfrm>
            <a:off x="838200" y="2362200"/>
            <a:ext cx="7693025" cy="4191000"/>
          </a:xfrm>
        </p:spPr>
        <p:txBody>
          <a:bodyPr/>
          <a:lstStyle/>
          <a:p>
            <a:r>
              <a:rPr lang="en-US" dirty="0" smtClean="0"/>
              <a:t>Understand and condense what came before in the text and be able to build on this as the construct meaning. </a:t>
            </a:r>
          </a:p>
          <a:p>
            <a:r>
              <a:rPr lang="en-US" dirty="0" smtClean="0"/>
              <a:t>Decode complex grammar; authors condense the ideas of previous sentences into complex nominal groups</a:t>
            </a:r>
          </a:p>
          <a:p>
            <a:pPr marL="0" indent="0">
              <a:buNone/>
            </a:pPr>
            <a:r>
              <a:rPr lang="en-US" i="1" dirty="0" smtClean="0">
                <a:solidFill>
                  <a:srgbClr val="FF0000"/>
                </a:solidFill>
              </a:rPr>
              <a:t>This cognitive </a:t>
            </a:r>
            <a:r>
              <a:rPr lang="en-US" b="1" i="1" dirty="0" smtClean="0">
                <a:solidFill>
                  <a:srgbClr val="FF0000"/>
                </a:solidFill>
              </a:rPr>
              <a:t>flexibility</a:t>
            </a:r>
            <a:r>
              <a:rPr lang="en-US" i="1" dirty="0" smtClean="0">
                <a:solidFill>
                  <a:srgbClr val="FF0000"/>
                </a:solidFill>
              </a:rPr>
              <a:t> </a:t>
            </a:r>
            <a:r>
              <a:rPr lang="en-US" i="1" dirty="0" smtClean="0"/>
              <a:t>to quickly adapt an expression from the concrete to the abstract </a:t>
            </a:r>
            <a:r>
              <a:rPr lang="en-US" i="1" dirty="0" smtClean="0">
                <a:solidFill>
                  <a:srgbClr val="FF0000"/>
                </a:solidFill>
              </a:rPr>
              <a:t>is</a:t>
            </a:r>
            <a:r>
              <a:rPr lang="en-US" i="1" dirty="0" smtClean="0"/>
              <a:t> vital in upper grades and beyond. </a:t>
            </a:r>
            <a:endParaRPr lang="en-US" i="1" dirty="0"/>
          </a:p>
        </p:txBody>
      </p:sp>
    </p:spTree>
    <p:extLst>
      <p:ext uri="{BB962C8B-B14F-4D97-AF65-F5344CB8AC3E}">
        <p14:creationId xmlns:p14="http://schemas.microsoft.com/office/powerpoint/2010/main" val="3886353434"/>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readers will.  .  .</a:t>
            </a:r>
            <a:endParaRPr lang="en-US" dirty="0"/>
          </a:p>
        </p:txBody>
      </p:sp>
      <p:sp>
        <p:nvSpPr>
          <p:cNvPr id="3" name="Content Placeholder 2"/>
          <p:cNvSpPr>
            <a:spLocks noGrp="1"/>
          </p:cNvSpPr>
          <p:nvPr>
            <p:ph idx="1"/>
          </p:nvPr>
        </p:nvSpPr>
        <p:spPr>
          <a:xfrm>
            <a:off x="838200" y="2362200"/>
            <a:ext cx="7693025" cy="4114800"/>
          </a:xfrm>
        </p:spPr>
        <p:txBody>
          <a:bodyPr/>
          <a:lstStyle/>
          <a:p>
            <a:r>
              <a:rPr lang="en-US" dirty="0"/>
              <a:t>d</a:t>
            </a:r>
            <a:r>
              <a:rPr lang="en-US" dirty="0" smtClean="0"/>
              <a:t>etermine the important information in a sentence by analyzing its clauses to understand the main participants, processes and circumstances.  </a:t>
            </a:r>
          </a:p>
          <a:p>
            <a:endParaRPr lang="en-US" dirty="0" smtClean="0"/>
          </a:p>
          <a:p>
            <a:pPr marL="0" indent="0">
              <a:buNone/>
            </a:pPr>
            <a:r>
              <a:rPr lang="en-US" i="1" dirty="0" smtClean="0"/>
              <a:t>Driven by a constant hunger for power, </a:t>
            </a:r>
            <a:r>
              <a:rPr lang="en-US" i="1" dirty="0" smtClean="0">
                <a:solidFill>
                  <a:srgbClr val="FF0000"/>
                </a:solidFill>
              </a:rPr>
              <a:t>the king depleted </a:t>
            </a:r>
            <a:r>
              <a:rPr lang="en-US" i="1" dirty="0" smtClean="0"/>
              <a:t>the country’s resources in military campaigns, the last of which cost him his throne.  </a:t>
            </a:r>
            <a:endParaRPr lang="en-US" i="1" dirty="0"/>
          </a:p>
        </p:txBody>
      </p:sp>
    </p:spTree>
    <p:extLst>
      <p:ext uri="{BB962C8B-B14F-4D97-AF65-F5344CB8AC3E}">
        <p14:creationId xmlns:p14="http://schemas.microsoft.com/office/powerpoint/2010/main" val="1618684569"/>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they will .  .  .</a:t>
            </a:r>
            <a:endParaRPr lang="en-US" dirty="0"/>
          </a:p>
        </p:txBody>
      </p:sp>
      <p:sp>
        <p:nvSpPr>
          <p:cNvPr id="3" name="Content Placeholder 2"/>
          <p:cNvSpPr>
            <a:spLocks noGrp="1"/>
          </p:cNvSpPr>
          <p:nvPr>
            <p:ph idx="1"/>
          </p:nvPr>
        </p:nvSpPr>
        <p:spPr/>
        <p:txBody>
          <a:bodyPr/>
          <a:lstStyle/>
          <a:p>
            <a:r>
              <a:rPr lang="en-US" dirty="0" smtClean="0"/>
              <a:t>Recognize the author’s purpose, structure, and commitment in a text.  </a:t>
            </a:r>
          </a:p>
          <a:p>
            <a:pPr marL="0" indent="0">
              <a:buNone/>
            </a:pPr>
            <a:r>
              <a:rPr lang="en-US" dirty="0" smtClean="0"/>
              <a:t>Good readers are in a constant state of meta-reading” – thinking at a deeper level than just getting information.  </a:t>
            </a:r>
          </a:p>
          <a:p>
            <a:pPr lvl="1"/>
            <a:r>
              <a:rPr lang="en-US" dirty="0" smtClean="0"/>
              <a:t>Look for underlying themes</a:t>
            </a:r>
          </a:p>
          <a:p>
            <a:pPr lvl="1"/>
            <a:r>
              <a:rPr lang="en-US" dirty="0" smtClean="0"/>
              <a:t>Analyze and critique the writing</a:t>
            </a:r>
          </a:p>
          <a:p>
            <a:endParaRPr lang="en-US" dirty="0"/>
          </a:p>
        </p:txBody>
      </p:sp>
    </p:spTree>
    <p:extLst>
      <p:ext uri="{BB962C8B-B14F-4D97-AF65-F5344CB8AC3E}">
        <p14:creationId xmlns:p14="http://schemas.microsoft.com/office/powerpoint/2010/main" val="1830673441"/>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READ </a:t>
            </a:r>
            <a:r>
              <a:rPr lang="en-US" i="1" dirty="0" smtClean="0"/>
              <a:t>ALOUD</a:t>
            </a:r>
            <a:endParaRPr lang="en-US" dirty="0"/>
          </a:p>
        </p:txBody>
      </p:sp>
      <p:sp>
        <p:nvSpPr>
          <p:cNvPr id="3" name="Content Placeholder 2"/>
          <p:cNvSpPr>
            <a:spLocks noGrp="1"/>
          </p:cNvSpPr>
          <p:nvPr>
            <p:ph idx="1"/>
          </p:nvPr>
        </p:nvSpPr>
        <p:spPr/>
        <p:txBody>
          <a:bodyPr/>
          <a:lstStyle/>
          <a:p>
            <a:pPr marL="0" indent="0">
              <a:buNone/>
            </a:pPr>
            <a:r>
              <a:rPr lang="en-US" dirty="0" smtClean="0"/>
              <a:t>We must not deprive students of chances to hear good modeling of academic texts.  When we read aloud, students get to hear how we, as experts in our content area, use punctuation, pauses, and intonation to separate clauses, stress key points, and subordinate information.  They also get to hear how we stop and struggle to actively process the text.           </a:t>
            </a:r>
            <a:r>
              <a:rPr lang="en-US" sz="1800" dirty="0" err="1" smtClean="0"/>
              <a:t>Zwiers</a:t>
            </a:r>
            <a:r>
              <a:rPr lang="en-US" sz="1800" dirty="0" smtClean="0"/>
              <a:t>, p. 168</a:t>
            </a:r>
          </a:p>
          <a:p>
            <a:endParaRPr lang="en-US" dirty="0" smtClean="0"/>
          </a:p>
          <a:p>
            <a:endParaRPr lang="en-US" dirty="0"/>
          </a:p>
        </p:txBody>
      </p:sp>
    </p:spTree>
    <p:extLst>
      <p:ext uri="{BB962C8B-B14F-4D97-AF65-F5344CB8AC3E}">
        <p14:creationId xmlns:p14="http://schemas.microsoft.com/office/powerpoint/2010/main" val="2140994725"/>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 up long </a:t>
            </a:r>
            <a:r>
              <a:rPr lang="en-US" dirty="0" smtClean="0"/>
              <a:t>sentences</a:t>
            </a:r>
            <a:endParaRPr lang="en-US" sz="1800"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Don’t start sweating.  You don’t have to know the fancy grammar words and you certainly don’t have to teach them.  </a:t>
            </a:r>
          </a:p>
          <a:p>
            <a:pPr marL="0" indent="0">
              <a:buNone/>
            </a:pPr>
            <a:r>
              <a:rPr lang="en-US" dirty="0" smtClean="0"/>
              <a:t>Identify: </a:t>
            </a:r>
          </a:p>
          <a:p>
            <a:pPr marL="0" indent="0">
              <a:buNone/>
            </a:pPr>
            <a:r>
              <a:rPr lang="en-US" dirty="0"/>
              <a:t>	</a:t>
            </a:r>
            <a:r>
              <a:rPr lang="en-US" dirty="0" smtClean="0"/>
              <a:t>main subject / participant / </a:t>
            </a:r>
            <a:r>
              <a:rPr lang="en-US" dirty="0" smtClean="0"/>
              <a:t>actor  </a:t>
            </a:r>
            <a:r>
              <a:rPr lang="en-US" i="1" dirty="0">
                <a:solidFill>
                  <a:srgbClr val="FF0000"/>
                </a:solidFill>
              </a:rPr>
              <a:t>w</a:t>
            </a:r>
            <a:r>
              <a:rPr lang="en-US" i="1" dirty="0" smtClean="0">
                <a:solidFill>
                  <a:srgbClr val="FF0000"/>
                </a:solidFill>
              </a:rPr>
              <a:t>ho?</a:t>
            </a:r>
            <a:endParaRPr lang="en-US" i="1" dirty="0" smtClean="0">
              <a:solidFill>
                <a:srgbClr val="FF0000"/>
              </a:solidFill>
            </a:endParaRPr>
          </a:p>
          <a:p>
            <a:pPr marL="0" indent="0">
              <a:buNone/>
            </a:pPr>
            <a:r>
              <a:rPr lang="en-US" dirty="0"/>
              <a:t>	</a:t>
            </a:r>
            <a:r>
              <a:rPr lang="en-US" dirty="0" smtClean="0"/>
              <a:t>main process/verb phrase and its 		</a:t>
            </a:r>
            <a:r>
              <a:rPr lang="en-US" dirty="0" smtClean="0"/>
              <a:t>object/receiver  </a:t>
            </a:r>
            <a:r>
              <a:rPr lang="en-US" i="1" dirty="0" smtClean="0">
                <a:solidFill>
                  <a:srgbClr val="FF0000"/>
                </a:solidFill>
              </a:rPr>
              <a:t>did what?</a:t>
            </a:r>
            <a:endParaRPr lang="en-US" i="1" dirty="0" smtClean="0">
              <a:solidFill>
                <a:srgbClr val="FF0000"/>
              </a:solidFill>
            </a:endParaRPr>
          </a:p>
        </p:txBody>
      </p:sp>
    </p:spTree>
    <p:extLst>
      <p:ext uri="{BB962C8B-B14F-4D97-AF65-F5344CB8AC3E}">
        <p14:creationId xmlns:p14="http://schemas.microsoft.com/office/powerpoint/2010/main" val="72009275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en-US"/>
              <a:t>BICS</a:t>
            </a:r>
            <a:br>
              <a:rPr lang="en-US"/>
            </a:br>
            <a:r>
              <a:rPr lang="en-US" sz="2800"/>
              <a:t>Basic Interpersonal Communication Skills</a:t>
            </a:r>
          </a:p>
        </p:txBody>
      </p:sp>
      <p:sp>
        <p:nvSpPr>
          <p:cNvPr id="7171" name="Rectangle 3"/>
          <p:cNvSpPr>
            <a:spLocks noGrp="1" noChangeArrowheads="1"/>
          </p:cNvSpPr>
          <p:nvPr>
            <p:ph type="body" idx="1"/>
          </p:nvPr>
        </p:nvSpPr>
        <p:spPr/>
        <p:txBody>
          <a:bodyPr/>
          <a:lstStyle/>
          <a:p>
            <a:pPr>
              <a:lnSpc>
                <a:spcPct val="90000"/>
              </a:lnSpc>
            </a:pPr>
            <a:r>
              <a:rPr lang="en-US" sz="2500"/>
              <a:t>AKA—”Survival language”</a:t>
            </a:r>
          </a:p>
          <a:p>
            <a:pPr lvl="1">
              <a:lnSpc>
                <a:spcPct val="90000"/>
              </a:lnSpc>
            </a:pPr>
            <a:r>
              <a:rPr lang="en-US" sz="2000"/>
              <a:t>Whatever language you need to survive in a specific setting: lunchroom, classroom, home, doctor/dentist’s office, sports practice, etc.</a:t>
            </a:r>
          </a:p>
          <a:p>
            <a:pPr lvl="1">
              <a:lnSpc>
                <a:spcPct val="90000"/>
              </a:lnSpc>
            </a:pPr>
            <a:r>
              <a:rPr lang="en-US" sz="2000"/>
              <a:t>Often called “playground talk”</a:t>
            </a:r>
          </a:p>
          <a:p>
            <a:pPr>
              <a:lnSpc>
                <a:spcPct val="90000"/>
              </a:lnSpc>
            </a:pPr>
            <a:r>
              <a:rPr lang="en-US" sz="2500"/>
              <a:t>Highly contextual (“embedded”)</a:t>
            </a:r>
          </a:p>
          <a:p>
            <a:pPr>
              <a:lnSpc>
                <a:spcPct val="90000"/>
              </a:lnSpc>
            </a:pPr>
            <a:r>
              <a:rPr lang="en-US" sz="2500"/>
              <a:t>Supported by body language and other non-verbal cues</a:t>
            </a:r>
          </a:p>
          <a:p>
            <a:pPr>
              <a:lnSpc>
                <a:spcPct val="90000"/>
              </a:lnSpc>
            </a:pPr>
            <a:r>
              <a:rPr lang="en-US" sz="2500"/>
              <a:t>Less complex in terms of grammar and vocabulary</a:t>
            </a:r>
          </a:p>
          <a:p>
            <a:pPr>
              <a:lnSpc>
                <a:spcPct val="90000"/>
              </a:lnSpc>
            </a:pPr>
            <a:r>
              <a:rPr lang="en-US" sz="2500"/>
              <a:t>Less cognitively demanding</a:t>
            </a:r>
          </a:p>
          <a:p>
            <a:pPr>
              <a:lnSpc>
                <a:spcPct val="90000"/>
              </a:lnSpc>
            </a:pPr>
            <a:endParaRPr lang="en-US" sz="2500"/>
          </a:p>
        </p:txBody>
      </p:sp>
    </p:spTree>
    <p:extLst>
      <p:ext uri="{BB962C8B-B14F-4D97-AF65-F5344CB8AC3E}">
        <p14:creationId xmlns:p14="http://schemas.microsoft.com/office/powerpoint/2010/main" val="2549678797"/>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66801" y="2362200"/>
            <a:ext cx="7772400" cy="4114800"/>
          </a:xfrm>
        </p:spPr>
        <p:txBody>
          <a:bodyPr/>
          <a:lstStyle/>
          <a:p>
            <a:pPr marL="0" indent="0">
              <a:buNone/>
            </a:pPr>
            <a:r>
              <a:rPr lang="en-US" sz="3200" dirty="0"/>
              <a:t>While some people are convinced that nuclear weapons ensure the safety of the United States, others believe that all nuclear weapons - because of their great destructive force – should be dismantled.  These people feel that nuclear weapons are immoral and their use can never be justified.  </a:t>
            </a:r>
            <a:endParaRPr lang="en-US" sz="3200" dirty="0"/>
          </a:p>
        </p:txBody>
      </p:sp>
    </p:spTree>
    <p:extLst>
      <p:ext uri="{BB962C8B-B14F-4D97-AF65-F5344CB8AC3E}">
        <p14:creationId xmlns:p14="http://schemas.microsoft.com/office/powerpoint/2010/main" val="2556849493"/>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dirty="0">
                <a:latin typeface="Brush Script MT" pitchFamily="66" charset="0"/>
              </a:rPr>
              <a:t>Time for another jig.  .  </a:t>
            </a:r>
            <a:r>
              <a:rPr lang="en-US" sz="5400" dirty="0" smtClean="0">
                <a:latin typeface="Brush Script MT" pitchFamily="66" charset="0"/>
              </a:rPr>
              <a:t>.</a:t>
            </a:r>
            <a:endParaRPr lang="en-US" sz="5400" dirty="0">
              <a:latin typeface="Brush Script MT" pitchFamily="66" charset="0"/>
            </a:endParaRPr>
          </a:p>
        </p:txBody>
      </p:sp>
      <p:sp>
        <p:nvSpPr>
          <p:cNvPr id="3" name="Content Placeholder 2"/>
          <p:cNvSpPr>
            <a:spLocks noGrp="1"/>
          </p:cNvSpPr>
          <p:nvPr>
            <p:ph idx="4294967295"/>
          </p:nvPr>
        </p:nvSpPr>
        <p:spPr>
          <a:xfrm>
            <a:off x="1450975" y="2286000"/>
            <a:ext cx="7693025" cy="3724275"/>
          </a:xfrm>
        </p:spPr>
        <p:txBody>
          <a:bodyPr/>
          <a:lstStyle/>
          <a:p>
            <a:pPr marL="0" indent="0">
              <a:buNone/>
            </a:pPr>
            <a:endParaRPr lang="en-US" dirty="0" smtClean="0"/>
          </a:p>
          <a:p>
            <a:pPr marL="0" indent="0">
              <a:buNone/>
            </a:pPr>
            <a:endParaRPr lang="en-US" dirty="0"/>
          </a:p>
        </p:txBody>
      </p:sp>
      <p:pic>
        <p:nvPicPr>
          <p:cNvPr id="1028" name="Picture 4" descr="C:\Users\Admin\AppData\Local\Microsoft\Windows\Temporary Internet Files\Content.IE5\WOTLIL05\MP90044641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416768"/>
            <a:ext cx="6724650" cy="4288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73609"/>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Jigging and sawing </a:t>
            </a:r>
            <a:r>
              <a:rPr lang="en-US" dirty="0"/>
              <a:t>-</a:t>
            </a:r>
            <a:endParaRPr lang="en-US" dirty="0"/>
          </a:p>
        </p:txBody>
      </p:sp>
      <p:sp>
        <p:nvSpPr>
          <p:cNvPr id="3" name="Content Placeholder 2"/>
          <p:cNvSpPr>
            <a:spLocks noGrp="1"/>
          </p:cNvSpPr>
          <p:nvPr>
            <p:ph idx="1"/>
          </p:nvPr>
        </p:nvSpPr>
        <p:spPr/>
        <p:txBody>
          <a:bodyPr/>
          <a:lstStyle/>
          <a:p>
            <a:pPr marL="0" indent="0">
              <a:buNone/>
            </a:pPr>
            <a:r>
              <a:rPr lang="en-US" sz="3600" dirty="0" smtClean="0"/>
              <a:t>Comprehend aloud</a:t>
            </a:r>
          </a:p>
          <a:p>
            <a:pPr marL="0" indent="0">
              <a:buNone/>
            </a:pPr>
            <a:endParaRPr lang="en-US" sz="3600" dirty="0"/>
          </a:p>
          <a:p>
            <a:pPr marL="0" indent="0">
              <a:buNone/>
            </a:pPr>
            <a:r>
              <a:rPr lang="en-US" sz="3600" dirty="0" smtClean="0"/>
              <a:t>Figuring out </a:t>
            </a:r>
            <a:r>
              <a:rPr lang="en-US" sz="3600" dirty="0" err="1" smtClean="0"/>
              <a:t>figuratives</a:t>
            </a:r>
            <a:endParaRPr lang="en-US" sz="3600" dirty="0" smtClean="0"/>
          </a:p>
          <a:p>
            <a:pPr marL="0" indent="0">
              <a:buNone/>
            </a:pPr>
            <a:endParaRPr lang="en-US" sz="3600" dirty="0"/>
          </a:p>
          <a:p>
            <a:pPr marL="0" indent="0">
              <a:buNone/>
            </a:pPr>
            <a:r>
              <a:rPr lang="en-US" sz="3600" dirty="0" smtClean="0"/>
              <a:t>Dictated discussions (cloze)</a:t>
            </a:r>
          </a:p>
          <a:p>
            <a:pPr marL="0" indent="0">
              <a:buNone/>
            </a:pPr>
            <a:endParaRPr lang="en-US" dirty="0"/>
          </a:p>
        </p:txBody>
      </p:sp>
    </p:spTree>
    <p:extLst>
      <p:ext uri="{BB962C8B-B14F-4D97-AF65-F5344CB8AC3E}">
        <p14:creationId xmlns:p14="http://schemas.microsoft.com/office/powerpoint/2010/main" val="1738623834"/>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Textbook Dissection</a:t>
            </a:r>
            <a:endParaRPr lang="en-US" dirty="0"/>
          </a:p>
        </p:txBody>
      </p:sp>
      <p:sp>
        <p:nvSpPr>
          <p:cNvPr id="3" name="Content Placeholder 2"/>
          <p:cNvSpPr>
            <a:spLocks noGrp="1"/>
          </p:cNvSpPr>
          <p:nvPr>
            <p:ph idx="1"/>
          </p:nvPr>
        </p:nvSpPr>
        <p:spPr/>
        <p:txBody>
          <a:bodyPr/>
          <a:lstStyle/>
          <a:p>
            <a:r>
              <a:rPr lang="en-US" sz="2400" dirty="0" smtClean="0"/>
              <a:t>Dissect </a:t>
            </a:r>
            <a:r>
              <a:rPr lang="en-US" sz="2400" dirty="0"/>
              <a:t>textbook thinking and </a:t>
            </a:r>
            <a:r>
              <a:rPr lang="en-US" sz="2400" dirty="0" smtClean="0"/>
              <a:t>language – photocopy a page</a:t>
            </a:r>
          </a:p>
          <a:p>
            <a:r>
              <a:rPr lang="en-US" sz="2400" dirty="0"/>
              <a:t>Show students common mortar terms and </a:t>
            </a:r>
            <a:r>
              <a:rPr lang="en-US" sz="2400" dirty="0" smtClean="0"/>
              <a:t>grammar and visual cues </a:t>
            </a:r>
            <a:r>
              <a:rPr lang="en-US" sz="2400" dirty="0"/>
              <a:t>that content experts use as </a:t>
            </a:r>
            <a:r>
              <a:rPr lang="en-US" sz="2400" dirty="0" smtClean="0"/>
              <a:t>signals.</a:t>
            </a:r>
          </a:p>
          <a:p>
            <a:r>
              <a:rPr lang="en-US" sz="2400" dirty="0"/>
              <a:t>Teacher </a:t>
            </a:r>
            <a:r>
              <a:rPr lang="en-US" sz="2400" dirty="0" smtClean="0"/>
              <a:t>models, then students </a:t>
            </a:r>
            <a:r>
              <a:rPr lang="en-US" sz="2400" dirty="0"/>
              <a:t>dissect together or individually to share in pairs</a:t>
            </a:r>
          </a:p>
          <a:p>
            <a:r>
              <a:rPr lang="en-US" sz="2400" dirty="0"/>
              <a:t>Color code or underline/circle/</a:t>
            </a:r>
            <a:r>
              <a:rPr lang="en-US" sz="2400" dirty="0" err="1"/>
              <a:t>etc</a:t>
            </a:r>
            <a:r>
              <a:rPr lang="en-US" sz="2400" dirty="0"/>
              <a:t>:</a:t>
            </a:r>
          </a:p>
          <a:p>
            <a:pPr lvl="1"/>
            <a:r>
              <a:rPr lang="en-US" sz="2000" dirty="0"/>
              <a:t>Causal links</a:t>
            </a:r>
          </a:p>
          <a:p>
            <a:pPr lvl="1"/>
            <a:r>
              <a:rPr lang="en-US" sz="2000" dirty="0"/>
              <a:t>Contradictions</a:t>
            </a:r>
          </a:p>
          <a:p>
            <a:pPr lvl="1"/>
            <a:r>
              <a:rPr lang="en-US" sz="2000" i="1" dirty="0"/>
              <a:t>To</a:t>
            </a:r>
            <a:r>
              <a:rPr lang="en-US" sz="2000" dirty="0"/>
              <a:t> and </a:t>
            </a:r>
            <a:r>
              <a:rPr lang="en-US" sz="2000" i="1" dirty="0"/>
              <a:t>if</a:t>
            </a:r>
            <a:r>
              <a:rPr lang="en-US" sz="2000" dirty="0"/>
              <a:t> clauses in math</a:t>
            </a:r>
          </a:p>
          <a:p>
            <a:endParaRPr lang="en-US" sz="2400" dirty="0"/>
          </a:p>
          <a:p>
            <a:endParaRPr lang="en-US" dirty="0"/>
          </a:p>
        </p:txBody>
      </p:sp>
    </p:spTree>
    <p:extLst>
      <p:ext uri="{BB962C8B-B14F-4D97-AF65-F5344CB8AC3E}">
        <p14:creationId xmlns:p14="http://schemas.microsoft.com/office/powerpoint/2010/main" val="3081375542"/>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dirty="0" smtClean="0"/>
              <a:t>A nod to vocabulary.  .  .</a:t>
            </a:r>
            <a:endParaRPr lang="en-US" dirty="0"/>
          </a:p>
        </p:txBody>
      </p:sp>
      <p:sp>
        <p:nvSpPr>
          <p:cNvPr id="158723" name="Rectangle 3"/>
          <p:cNvSpPr>
            <a:spLocks noGrp="1" noChangeArrowheads="1"/>
          </p:cNvSpPr>
          <p:nvPr>
            <p:ph type="body" idx="1"/>
          </p:nvPr>
        </p:nvSpPr>
        <p:spPr/>
        <p:txBody>
          <a:bodyPr/>
          <a:lstStyle/>
          <a:p>
            <a:pPr>
              <a:lnSpc>
                <a:spcPct val="90000"/>
              </a:lnSpc>
            </a:pPr>
            <a:r>
              <a:rPr lang="en-US" sz="2400" dirty="0"/>
              <a:t>Teach </a:t>
            </a:r>
            <a:r>
              <a:rPr lang="en-US" sz="2400" b="1" i="1" dirty="0"/>
              <a:t>collocations</a:t>
            </a:r>
            <a:r>
              <a:rPr lang="en-US" sz="2400" dirty="0"/>
              <a:t> with new vocabulary – words likely to be found together, patterns that often occur</a:t>
            </a:r>
          </a:p>
          <a:p>
            <a:pPr lvl="1">
              <a:lnSpc>
                <a:spcPct val="90000"/>
              </a:lnSpc>
            </a:pPr>
            <a:r>
              <a:rPr lang="en-US" sz="2000" dirty="0"/>
              <a:t>likely candidate, presidential candidate, gubernatorial candidate, federal government, centralized government, system of government,  - have students list them -  </a:t>
            </a:r>
          </a:p>
          <a:p>
            <a:pPr>
              <a:lnSpc>
                <a:spcPct val="90000"/>
              </a:lnSpc>
            </a:pPr>
            <a:r>
              <a:rPr lang="en-US" sz="2400" dirty="0"/>
              <a:t>Teach (or at least mention!) range of meanings</a:t>
            </a:r>
          </a:p>
          <a:p>
            <a:pPr lvl="1">
              <a:lnSpc>
                <a:spcPct val="90000"/>
              </a:lnSpc>
            </a:pPr>
            <a:r>
              <a:rPr lang="en-US" sz="2000" b="1" i="1" dirty="0"/>
              <a:t>Difference</a:t>
            </a:r>
            <a:r>
              <a:rPr lang="en-US" sz="2000" dirty="0"/>
              <a:t> - mathematical meaning vs. day to day meaning</a:t>
            </a:r>
          </a:p>
          <a:p>
            <a:pPr lvl="1">
              <a:lnSpc>
                <a:spcPct val="90000"/>
              </a:lnSpc>
            </a:pPr>
            <a:r>
              <a:rPr lang="en-US" sz="2000" b="1" i="1" dirty="0"/>
              <a:t>Determined</a:t>
            </a:r>
            <a:r>
              <a:rPr lang="en-US" sz="2000" dirty="0"/>
              <a:t> - water determined where people settled vs. she is a very determined person</a:t>
            </a:r>
          </a:p>
          <a:p>
            <a:pPr lvl="1">
              <a:lnSpc>
                <a:spcPct val="90000"/>
              </a:lnSpc>
            </a:pPr>
            <a:r>
              <a:rPr lang="en-US" sz="2000" b="1" i="1" dirty="0"/>
              <a:t>Yard</a:t>
            </a:r>
            <a:r>
              <a:rPr lang="en-US" sz="2000" dirty="0"/>
              <a:t> – mathematical meaning vs. grass in front of your house</a:t>
            </a:r>
          </a:p>
          <a:p>
            <a:pPr>
              <a:lnSpc>
                <a:spcPct val="90000"/>
              </a:lnSpc>
            </a:pP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8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87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87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87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87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AutoShape 2"/>
          <p:cNvSpPr>
            <a:spLocks noGrp="1" noChangeArrowheads="1"/>
          </p:cNvSpPr>
          <p:nvPr>
            <p:ph type="title"/>
          </p:nvPr>
        </p:nvSpPr>
        <p:spPr/>
        <p:txBody>
          <a:bodyPr/>
          <a:lstStyle/>
          <a:p>
            <a:r>
              <a:rPr lang="en-US" sz="2800" dirty="0"/>
              <a:t>Extend the language they are exposed to -</a:t>
            </a:r>
          </a:p>
        </p:txBody>
      </p:sp>
      <p:sp>
        <p:nvSpPr>
          <p:cNvPr id="132099" name="Rectangle 3"/>
          <p:cNvSpPr>
            <a:spLocks noGrp="1" noChangeArrowheads="1"/>
          </p:cNvSpPr>
          <p:nvPr>
            <p:ph type="body" idx="1"/>
          </p:nvPr>
        </p:nvSpPr>
        <p:spPr/>
        <p:txBody>
          <a:bodyPr/>
          <a:lstStyle/>
          <a:p>
            <a:pPr>
              <a:lnSpc>
                <a:spcPct val="90000"/>
              </a:lnSpc>
            </a:pPr>
            <a:r>
              <a:rPr lang="en-US" dirty="0"/>
              <a:t>Comprehensible input PLUS!</a:t>
            </a:r>
          </a:p>
          <a:p>
            <a:pPr>
              <a:lnSpc>
                <a:spcPct val="90000"/>
              </a:lnSpc>
            </a:pPr>
            <a:endParaRPr lang="en-US" dirty="0"/>
          </a:p>
          <a:p>
            <a:pPr>
              <a:lnSpc>
                <a:spcPct val="90000"/>
              </a:lnSpc>
              <a:buFont typeface="Wingdings" pitchFamily="2" charset="2"/>
              <a:buNone/>
            </a:pPr>
            <a:r>
              <a:rPr lang="en-US" dirty="0"/>
              <a:t>	An important concept in language acquisition is the notion of the learner needing to hear models of the language which are </a:t>
            </a:r>
            <a:r>
              <a:rPr lang="en-US" i="1" dirty="0"/>
              <a:t>comprehensible</a:t>
            </a:r>
            <a:r>
              <a:rPr lang="en-US" dirty="0"/>
              <a:t> but also </a:t>
            </a:r>
            <a:r>
              <a:rPr lang="en-US" i="1" dirty="0"/>
              <a:t>beyond what the learners are able to produce themselves</a:t>
            </a:r>
            <a:r>
              <a:rPr lang="en-US" dirty="0"/>
              <a:t>. </a:t>
            </a:r>
          </a:p>
          <a:p>
            <a:pPr>
              <a:lnSpc>
                <a:spcPct val="90000"/>
              </a:lnSpc>
            </a:pPr>
            <a:endParaRPr lang="en-US" dirty="0"/>
          </a:p>
          <a:p>
            <a:pPr lvl="4">
              <a:lnSpc>
                <a:spcPct val="90000"/>
              </a:lnSpc>
            </a:pPr>
            <a:r>
              <a:rPr lang="en-US" sz="1400" dirty="0"/>
              <a:t>Pauline Gibbons, Learning to Learn in a Second Language, p. 17.</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AutoShape 2"/>
          <p:cNvSpPr>
            <a:spLocks noGrp="1" noChangeArrowheads="1"/>
          </p:cNvSpPr>
          <p:nvPr>
            <p:ph type="title"/>
          </p:nvPr>
        </p:nvSpPr>
        <p:spPr/>
        <p:txBody>
          <a:bodyPr/>
          <a:lstStyle/>
          <a:p>
            <a:r>
              <a:rPr lang="en-US" sz="3200" dirty="0"/>
              <a:t>Continuum of Classroom Language</a:t>
            </a:r>
          </a:p>
        </p:txBody>
      </p:sp>
      <p:sp>
        <p:nvSpPr>
          <p:cNvPr id="140291" name="Rectangle 3"/>
          <p:cNvSpPr>
            <a:spLocks noGrp="1" noChangeArrowheads="1"/>
          </p:cNvSpPr>
          <p:nvPr>
            <p:ph type="body" idx="1"/>
          </p:nvPr>
        </p:nvSpPr>
        <p:spPr/>
        <p:txBody>
          <a:bodyPr/>
          <a:lstStyle/>
          <a:p>
            <a:pPr>
              <a:buFont typeface="Wingdings" pitchFamily="2" charset="2"/>
              <a:buNone/>
            </a:pPr>
            <a:r>
              <a:rPr lang="en-US" dirty="0"/>
              <a:t>A hands on science experiment, for example</a:t>
            </a:r>
          </a:p>
          <a:p>
            <a:r>
              <a:rPr lang="en-US" dirty="0"/>
              <a:t>Oral talk-while-doing as they go through it</a:t>
            </a:r>
          </a:p>
          <a:p>
            <a:pPr lvl="1"/>
            <a:r>
              <a:rPr lang="en-US" dirty="0"/>
              <a:t>context-bound, concrete, grounded in the situation, lots of give and take</a:t>
            </a:r>
          </a:p>
          <a:p>
            <a:r>
              <a:rPr lang="en-US" dirty="0"/>
              <a:t>Oral reporting back to entire class</a:t>
            </a:r>
          </a:p>
          <a:p>
            <a:pPr lvl="1"/>
            <a:r>
              <a:rPr lang="en-US" dirty="0"/>
              <a:t>More like written language, have to be conscious of listeners who do not have visual context, explain more</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AutoShape 2"/>
          <p:cNvSpPr>
            <a:spLocks noGrp="1" noChangeArrowheads="1"/>
          </p:cNvSpPr>
          <p:nvPr>
            <p:ph type="title"/>
          </p:nvPr>
        </p:nvSpPr>
        <p:spPr/>
        <p:txBody>
          <a:bodyPr/>
          <a:lstStyle/>
          <a:p>
            <a:r>
              <a:rPr lang="en-US" dirty="0"/>
              <a:t>continuum continued.  .  .</a:t>
            </a:r>
          </a:p>
        </p:txBody>
      </p:sp>
      <p:sp>
        <p:nvSpPr>
          <p:cNvPr id="142339" name="Rectangle 3"/>
          <p:cNvSpPr>
            <a:spLocks noGrp="1" noChangeArrowheads="1"/>
          </p:cNvSpPr>
          <p:nvPr>
            <p:ph type="body" idx="1"/>
          </p:nvPr>
        </p:nvSpPr>
        <p:spPr/>
        <p:txBody>
          <a:bodyPr/>
          <a:lstStyle/>
          <a:p>
            <a:pPr>
              <a:lnSpc>
                <a:spcPct val="90000"/>
              </a:lnSpc>
            </a:pPr>
            <a:r>
              <a:rPr lang="en-US" dirty="0"/>
              <a:t>Written reporting back</a:t>
            </a:r>
          </a:p>
          <a:p>
            <a:pPr lvl="1">
              <a:lnSpc>
                <a:spcPct val="90000"/>
              </a:lnSpc>
            </a:pPr>
            <a:r>
              <a:rPr lang="en-US" dirty="0"/>
              <a:t>Text far more complete, creates own context, makes whole situation clear to the reader, contains some academic language and generalizations</a:t>
            </a:r>
          </a:p>
          <a:p>
            <a:pPr>
              <a:lnSpc>
                <a:spcPct val="90000"/>
              </a:lnSpc>
            </a:pPr>
            <a:r>
              <a:rPr lang="en-US" dirty="0"/>
              <a:t>Reference materials on the subject or textbook explanation</a:t>
            </a:r>
          </a:p>
          <a:p>
            <a:pPr lvl="1">
              <a:lnSpc>
                <a:spcPct val="90000"/>
              </a:lnSpc>
            </a:pPr>
            <a:r>
              <a:rPr lang="en-US" dirty="0"/>
              <a:t>No reference to any specific event, information given through generalizations, more abstract</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AutoShape 2"/>
          <p:cNvSpPr>
            <a:spLocks noGrp="1" noChangeArrowheads="1"/>
          </p:cNvSpPr>
          <p:nvPr>
            <p:ph type="title"/>
          </p:nvPr>
        </p:nvSpPr>
        <p:spPr/>
        <p:txBody>
          <a:bodyPr/>
          <a:lstStyle/>
          <a:p>
            <a:r>
              <a:rPr lang="en-US" dirty="0"/>
              <a:t>Build in </a:t>
            </a:r>
            <a:r>
              <a:rPr lang="en-US" i="1" dirty="0"/>
              <a:t>Reporting Back</a:t>
            </a:r>
            <a:r>
              <a:rPr lang="en-US" dirty="0"/>
              <a:t> activities</a:t>
            </a:r>
          </a:p>
        </p:txBody>
      </p:sp>
      <p:sp>
        <p:nvSpPr>
          <p:cNvPr id="138243" name="Rectangle 3"/>
          <p:cNvSpPr>
            <a:spLocks noGrp="1" noChangeArrowheads="1"/>
          </p:cNvSpPr>
          <p:nvPr>
            <p:ph type="body" idx="1"/>
          </p:nvPr>
        </p:nvSpPr>
        <p:spPr/>
        <p:txBody>
          <a:bodyPr/>
          <a:lstStyle/>
          <a:p>
            <a:r>
              <a:rPr lang="en-US" sz="2400" dirty="0"/>
              <a:t>Offers opportunities for more “context-free” language associated with reading and writing and CALP.  </a:t>
            </a:r>
          </a:p>
          <a:p>
            <a:pPr>
              <a:buFont typeface="Wingdings" pitchFamily="2" charset="2"/>
              <a:buNone/>
            </a:pPr>
            <a:r>
              <a:rPr lang="en-US" sz="2400" dirty="0"/>
              <a:t>	</a:t>
            </a:r>
          </a:p>
          <a:p>
            <a:pPr>
              <a:buFont typeface="Wingdings" pitchFamily="2" charset="2"/>
              <a:buNone/>
            </a:pPr>
            <a:r>
              <a:rPr lang="en-US" sz="2400" dirty="0"/>
              <a:t>	</a:t>
            </a:r>
            <a:r>
              <a:rPr lang="en-US" sz="2400" dirty="0">
                <a:solidFill>
                  <a:srgbClr val="FF0000"/>
                </a:solidFill>
              </a:rPr>
              <a:t>Language development can in part be measured by a child’s increasing ability to separate language from a concrete experience and reconstruct the experience (in a different place and at a different time) through the use of language alone.  </a:t>
            </a:r>
          </a:p>
          <a:p>
            <a:pPr lvl="4">
              <a:buFont typeface="Wingdings" pitchFamily="2" charset="2"/>
              <a:buNone/>
            </a:pPr>
            <a:r>
              <a:rPr lang="en-US" sz="1200" dirty="0"/>
              <a:t>						Gibbons, p. 32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82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82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8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1" name="AutoShape 11"/>
          <p:cNvSpPr>
            <a:spLocks noGrp="1" noChangeArrowheads="1"/>
          </p:cNvSpPr>
          <p:nvPr>
            <p:ph type="title"/>
          </p:nvPr>
        </p:nvSpPr>
        <p:spPr/>
        <p:txBody>
          <a:bodyPr/>
          <a:lstStyle/>
          <a:p>
            <a:r>
              <a:rPr lang="en-US" dirty="0"/>
              <a:t>references</a:t>
            </a:r>
          </a:p>
        </p:txBody>
      </p:sp>
      <p:sp>
        <p:nvSpPr>
          <p:cNvPr id="194572" name="Rectangle 12"/>
          <p:cNvSpPr>
            <a:spLocks noGrp="1" noChangeArrowheads="1"/>
          </p:cNvSpPr>
          <p:nvPr>
            <p:ph type="body" idx="1"/>
          </p:nvPr>
        </p:nvSpPr>
        <p:spPr/>
        <p:txBody>
          <a:bodyPr/>
          <a:lstStyle/>
          <a:p>
            <a:pPr marL="0" indent="0">
              <a:buNone/>
            </a:pPr>
            <a:r>
              <a:rPr lang="en-US" sz="2400" i="1" dirty="0"/>
              <a:t>Learning to Learn in a Second Language</a:t>
            </a:r>
            <a:r>
              <a:rPr lang="en-US" sz="2400" dirty="0"/>
              <a:t>, Pauline Gibbons, c. 1993, Heinemann.</a:t>
            </a:r>
          </a:p>
          <a:p>
            <a:pPr marL="0" indent="0">
              <a:buNone/>
            </a:pPr>
            <a:r>
              <a:rPr lang="en-US" sz="2400" i="1" dirty="0"/>
              <a:t>Classroom Instruction that works with English Language Learners</a:t>
            </a:r>
            <a:r>
              <a:rPr lang="en-US" sz="2400" dirty="0"/>
              <a:t>, Jane D. Hill and Kathleen M. Flynn, c. 2006, </a:t>
            </a:r>
            <a:r>
              <a:rPr lang="en-US" sz="2400" dirty="0" err="1"/>
              <a:t>McREL</a:t>
            </a:r>
            <a:r>
              <a:rPr lang="en-US" sz="2400" dirty="0" smtClean="0"/>
              <a:t>.</a:t>
            </a:r>
          </a:p>
          <a:p>
            <a:pPr marL="0" indent="0">
              <a:buNone/>
            </a:pPr>
            <a:r>
              <a:rPr lang="en-US" sz="2400" i="1" dirty="0" smtClean="0"/>
              <a:t>Building Academic Language</a:t>
            </a:r>
            <a:r>
              <a:rPr lang="en-US" sz="2400" dirty="0" smtClean="0"/>
              <a:t>, Jeff </a:t>
            </a:r>
            <a:r>
              <a:rPr lang="en-US" sz="2400" dirty="0" err="1" smtClean="0"/>
              <a:t>Zwiers</a:t>
            </a:r>
            <a:r>
              <a:rPr lang="en-US" sz="2400" dirty="0" smtClean="0"/>
              <a:t>, c. 2008, John Wiley &amp; Sons, Inc. </a:t>
            </a:r>
          </a:p>
          <a:p>
            <a:pPr marL="0" indent="0">
              <a:buNone/>
            </a:pPr>
            <a:r>
              <a:rPr lang="en-US" sz="2400" i="1" dirty="0" smtClean="0"/>
              <a:t>Accelerating Academic English; A Focus on the English Learner</a:t>
            </a:r>
            <a:r>
              <a:rPr lang="en-US" sz="2400" dirty="0" smtClean="0"/>
              <a:t>, Robin </a:t>
            </a:r>
            <a:r>
              <a:rPr lang="en-US" sz="2400" dirty="0" err="1" smtClean="0"/>
              <a:t>C.Scarcella</a:t>
            </a:r>
            <a:r>
              <a:rPr lang="en-US" sz="2400" dirty="0" smtClean="0"/>
              <a:t>, c. 2003, Regents of the University of California.</a:t>
            </a:r>
            <a:endParaRPr lang="en-US" sz="2400" dirty="0"/>
          </a:p>
          <a:p>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r>
              <a:rPr lang="en-US"/>
              <a:t>CALP</a:t>
            </a:r>
            <a:br>
              <a:rPr lang="en-US"/>
            </a:br>
            <a:r>
              <a:rPr lang="en-US" sz="2800"/>
              <a:t>Cognitive Academic Language Proficiency</a:t>
            </a:r>
          </a:p>
        </p:txBody>
      </p:sp>
      <p:sp>
        <p:nvSpPr>
          <p:cNvPr id="51203" name="Rectangle 3"/>
          <p:cNvSpPr>
            <a:spLocks noGrp="1" noChangeArrowheads="1"/>
          </p:cNvSpPr>
          <p:nvPr>
            <p:ph type="body" idx="1"/>
          </p:nvPr>
        </p:nvSpPr>
        <p:spPr/>
        <p:txBody>
          <a:bodyPr/>
          <a:lstStyle/>
          <a:p>
            <a:pPr>
              <a:lnSpc>
                <a:spcPct val="90000"/>
              </a:lnSpc>
            </a:pPr>
            <a:endParaRPr lang="en-US"/>
          </a:p>
          <a:p>
            <a:pPr>
              <a:lnSpc>
                <a:spcPct val="90000"/>
              </a:lnSpc>
            </a:pPr>
            <a:r>
              <a:rPr lang="en-US" sz="3200"/>
              <a:t>More complex grammatical and rhetorical patterns (both oral and written)</a:t>
            </a:r>
          </a:p>
          <a:p>
            <a:pPr>
              <a:lnSpc>
                <a:spcPct val="90000"/>
              </a:lnSpc>
            </a:pPr>
            <a:r>
              <a:rPr lang="en-US" sz="3200"/>
              <a:t>More formal register</a:t>
            </a:r>
          </a:p>
          <a:p>
            <a:pPr>
              <a:lnSpc>
                <a:spcPct val="90000"/>
              </a:lnSpc>
            </a:pPr>
            <a:r>
              <a:rPr lang="en-US" sz="3200"/>
              <a:t>Specialized and technical vocabulary</a:t>
            </a:r>
          </a:p>
          <a:p>
            <a:pPr>
              <a:lnSpc>
                <a:spcPct val="90000"/>
              </a:lnSpc>
            </a:pPr>
            <a:r>
              <a:rPr lang="en-US" sz="3200"/>
              <a:t>NOT inherently contextual</a:t>
            </a:r>
          </a:p>
        </p:txBody>
      </p:sp>
    </p:spTree>
    <p:extLst>
      <p:ext uri="{BB962C8B-B14F-4D97-AF65-F5344CB8AC3E}">
        <p14:creationId xmlns:p14="http://schemas.microsoft.com/office/powerpoint/2010/main" val="9527932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2" name="AutoShape 4"/>
          <p:cNvSpPr>
            <a:spLocks noGrp="1" noChangeArrowheads="1"/>
          </p:cNvSpPr>
          <p:nvPr>
            <p:ph type="ctrTitle"/>
          </p:nvPr>
        </p:nvSpPr>
        <p:spPr/>
        <p:txBody>
          <a:bodyPr/>
          <a:lstStyle/>
          <a:p>
            <a:r>
              <a:rPr lang="en-US" sz="8000">
                <a:latin typeface="Monotype Corsiva" pitchFamily="66" charset="0"/>
              </a:rPr>
              <a:t>Thank you!</a:t>
            </a:r>
            <a:r>
              <a:rPr lang="en-US"/>
              <a:t>  </a:t>
            </a:r>
          </a:p>
        </p:txBody>
      </p:sp>
      <p:sp>
        <p:nvSpPr>
          <p:cNvPr id="191493" name="Rectangle 5"/>
          <p:cNvSpPr>
            <a:spLocks noGrp="1" noChangeArrowheads="1"/>
          </p:cNvSpPr>
          <p:nvPr>
            <p:ph type="subTitle" idx="1"/>
          </p:nvPr>
        </p:nvSpPr>
        <p:spPr/>
        <p:txBody>
          <a:bodyPr/>
          <a:lstStyle/>
          <a:p>
            <a:r>
              <a:rPr lang="en-US"/>
              <a:t>Missy Slaathaug</a:t>
            </a:r>
          </a:p>
          <a:p>
            <a:r>
              <a:rPr lang="en-US"/>
              <a:t>ESL/LEP Consultant</a:t>
            </a:r>
          </a:p>
          <a:p>
            <a:r>
              <a:rPr lang="en-US"/>
              <a:t>missy@pie.midco.net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149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149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149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en-US"/>
              <a:t>CALP</a:t>
            </a:r>
            <a:br>
              <a:rPr lang="en-US"/>
            </a:br>
            <a:r>
              <a:rPr lang="en-US" sz="2800"/>
              <a:t>Cognitive Academic Language Proficiency</a:t>
            </a:r>
            <a:endParaRPr lang="en-US" sz="2400"/>
          </a:p>
        </p:txBody>
      </p:sp>
      <p:sp>
        <p:nvSpPr>
          <p:cNvPr id="8195" name="Rectangle 3"/>
          <p:cNvSpPr>
            <a:spLocks noGrp="1" noChangeArrowheads="1"/>
          </p:cNvSpPr>
          <p:nvPr>
            <p:ph type="body" idx="1"/>
          </p:nvPr>
        </p:nvSpPr>
        <p:spPr/>
        <p:txBody>
          <a:bodyPr/>
          <a:lstStyle/>
          <a:p>
            <a:pPr>
              <a:lnSpc>
                <a:spcPct val="90000"/>
              </a:lnSpc>
            </a:pPr>
            <a:r>
              <a:rPr lang="en-US"/>
              <a:t>Broadly defined as language needed for understanding any non-contextual language </a:t>
            </a:r>
          </a:p>
          <a:p>
            <a:pPr>
              <a:lnSpc>
                <a:spcPct val="90000"/>
              </a:lnSpc>
            </a:pPr>
            <a:endParaRPr lang="en-US" sz="800"/>
          </a:p>
          <a:p>
            <a:pPr lvl="1">
              <a:lnSpc>
                <a:spcPct val="90000"/>
              </a:lnSpc>
            </a:pPr>
            <a:r>
              <a:rPr lang="en-US" sz="3600" b="1" i="1"/>
              <a:t>Textbooks</a:t>
            </a:r>
          </a:p>
          <a:p>
            <a:pPr lvl="1">
              <a:lnSpc>
                <a:spcPct val="90000"/>
              </a:lnSpc>
            </a:pPr>
            <a:r>
              <a:rPr lang="en-US" sz="3600" b="1" i="1"/>
              <a:t>Tests</a:t>
            </a:r>
          </a:p>
          <a:p>
            <a:pPr lvl="1">
              <a:lnSpc>
                <a:spcPct val="90000"/>
              </a:lnSpc>
            </a:pPr>
            <a:r>
              <a:rPr lang="en-US" sz="3600" b="1" i="1"/>
              <a:t>Forms</a:t>
            </a:r>
          </a:p>
          <a:p>
            <a:pPr lvl="1">
              <a:lnSpc>
                <a:spcPct val="90000"/>
              </a:lnSpc>
            </a:pPr>
            <a:r>
              <a:rPr lang="en-US" sz="3600" b="1" i="1"/>
              <a:t>Directions in books</a:t>
            </a:r>
          </a:p>
          <a:p>
            <a:pPr>
              <a:lnSpc>
                <a:spcPct val="90000"/>
              </a:lnSpc>
            </a:pPr>
            <a:endParaRPr lang="en-US"/>
          </a:p>
        </p:txBody>
      </p:sp>
    </p:spTree>
    <p:extLst>
      <p:ext uri="{BB962C8B-B14F-4D97-AF65-F5344CB8AC3E}">
        <p14:creationId xmlns:p14="http://schemas.microsoft.com/office/powerpoint/2010/main" val="40967905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rrowheads="1"/>
          </p:cNvSpPr>
          <p:nvPr>
            <p:ph type="title"/>
          </p:nvPr>
        </p:nvSpPr>
        <p:spPr/>
        <p:txBody>
          <a:bodyPr/>
          <a:lstStyle/>
          <a:p>
            <a:r>
              <a:rPr lang="en-US" sz="3200"/>
              <a:t>CALP  also can be understood to include:	</a:t>
            </a:r>
          </a:p>
        </p:txBody>
      </p:sp>
      <p:sp>
        <p:nvSpPr>
          <p:cNvPr id="50179" name="Rectangle 3"/>
          <p:cNvSpPr>
            <a:spLocks noGrp="1" noChangeArrowheads="1"/>
          </p:cNvSpPr>
          <p:nvPr>
            <p:ph type="body" idx="1"/>
          </p:nvPr>
        </p:nvSpPr>
        <p:spPr/>
        <p:txBody>
          <a:bodyPr/>
          <a:lstStyle/>
          <a:p>
            <a:r>
              <a:rPr lang="en-US" sz="3200"/>
              <a:t>Idioms</a:t>
            </a:r>
          </a:p>
          <a:p>
            <a:r>
              <a:rPr lang="en-US" sz="3200"/>
              <a:t>Inferential language</a:t>
            </a:r>
          </a:p>
          <a:p>
            <a:r>
              <a:rPr lang="en-US" sz="3200"/>
              <a:t>Deep vocabulary (multiple synonyms)</a:t>
            </a:r>
          </a:p>
          <a:p>
            <a:r>
              <a:rPr lang="en-US" sz="3200"/>
              <a:t>Background information and vocabulary learned in early childhood reading</a:t>
            </a:r>
          </a:p>
          <a:p>
            <a:r>
              <a:rPr lang="en-US" sz="3200"/>
              <a:t>Discourse of educated persons</a:t>
            </a:r>
          </a:p>
        </p:txBody>
      </p:sp>
    </p:spTree>
    <p:extLst>
      <p:ext uri="{BB962C8B-B14F-4D97-AF65-F5344CB8AC3E}">
        <p14:creationId xmlns:p14="http://schemas.microsoft.com/office/powerpoint/2010/main" val="143767912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AutoShape 2"/>
          <p:cNvSpPr>
            <a:spLocks noGrp="1" noChangeArrowheads="1"/>
          </p:cNvSpPr>
          <p:nvPr>
            <p:ph type="title"/>
          </p:nvPr>
        </p:nvSpPr>
        <p:spPr/>
        <p:txBody>
          <a:bodyPr/>
          <a:lstStyle/>
          <a:p>
            <a:r>
              <a:rPr lang="en-US" dirty="0" smtClean="0"/>
              <a:t>So, academic language/CALP is:</a:t>
            </a:r>
            <a:endParaRPr lang="en-US" dirty="0"/>
          </a:p>
        </p:txBody>
      </p:sp>
      <p:sp>
        <p:nvSpPr>
          <p:cNvPr id="220163" name="Rectangle 3"/>
          <p:cNvSpPr>
            <a:spLocks noGrp="1" noChangeArrowheads="1"/>
          </p:cNvSpPr>
          <p:nvPr>
            <p:ph type="body" idx="1"/>
          </p:nvPr>
        </p:nvSpPr>
        <p:spPr/>
        <p:txBody>
          <a:bodyPr/>
          <a:lstStyle/>
          <a:p>
            <a:pPr lvl="1"/>
            <a:r>
              <a:rPr lang="en-US" sz="2800" dirty="0" smtClean="0"/>
              <a:t>the </a:t>
            </a:r>
            <a:r>
              <a:rPr lang="en-US" sz="2800" dirty="0"/>
              <a:t>language used in the classroom and workplace</a:t>
            </a:r>
          </a:p>
          <a:p>
            <a:pPr lvl="1"/>
            <a:r>
              <a:rPr lang="en-US" sz="2800" dirty="0"/>
              <a:t>the language of text</a:t>
            </a:r>
          </a:p>
          <a:p>
            <a:pPr lvl="1"/>
            <a:r>
              <a:rPr lang="en-US" sz="2800" dirty="0"/>
              <a:t>the language assessments</a:t>
            </a:r>
          </a:p>
          <a:p>
            <a:pPr lvl="1"/>
            <a:r>
              <a:rPr lang="en-US" sz="2800" dirty="0"/>
              <a:t>the language of academic success</a:t>
            </a:r>
          </a:p>
          <a:p>
            <a:pPr lvl="1"/>
            <a:r>
              <a:rPr lang="en-US" sz="2800" dirty="0"/>
              <a:t>the language of </a:t>
            </a:r>
            <a:r>
              <a:rPr lang="en-US" sz="2800" dirty="0" smtClean="0"/>
              <a:t>power</a:t>
            </a:r>
            <a:endParaRPr lang="en-US" sz="2800" dirty="0"/>
          </a:p>
        </p:txBody>
      </p:sp>
    </p:spTree>
    <p:extLst>
      <p:ext uri="{BB962C8B-B14F-4D97-AF65-F5344CB8AC3E}">
        <p14:creationId xmlns:p14="http://schemas.microsoft.com/office/powerpoint/2010/main" val="318793767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6688</TotalTime>
  <Words>3275</Words>
  <Application>Microsoft Office PowerPoint</Application>
  <PresentationFormat>On-screen Show (4:3)</PresentationFormat>
  <Paragraphs>452</Paragraphs>
  <Slides>60</Slides>
  <Notes>36</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Capsules</vt:lpstr>
      <vt:lpstr>Aiming High:   Promoting Student Achievement by Strengthening Academic Language Skills</vt:lpstr>
      <vt:lpstr>We vary the language we use</vt:lpstr>
      <vt:lpstr>Register in English</vt:lpstr>
      <vt:lpstr>Academic Register</vt:lpstr>
      <vt:lpstr>BICS Basic Interpersonal Communication Skills</vt:lpstr>
      <vt:lpstr>CALP Cognitive Academic Language Proficiency</vt:lpstr>
      <vt:lpstr>CALP Cognitive Academic Language Proficiency</vt:lpstr>
      <vt:lpstr>CALP  also can be understood to include: </vt:lpstr>
      <vt:lpstr>So, academic language/CALP is:</vt:lpstr>
      <vt:lpstr>Why is academic language so important?</vt:lpstr>
      <vt:lpstr>Levels of Language Proficiency</vt:lpstr>
      <vt:lpstr>Cognitively undemanding, context embedded             (upper left quadrant)</vt:lpstr>
      <vt:lpstr>Cognitively undemanding,  context reduced               (upper right quadrant)</vt:lpstr>
      <vt:lpstr>Cognitively demanding, context embedded             (lower left quadrant)</vt:lpstr>
      <vt:lpstr>Cognitively demanding,  context reduced               (lower right quadrant)</vt:lpstr>
      <vt:lpstr>How long for each?</vt:lpstr>
      <vt:lpstr>PowerPoint Presentation</vt:lpstr>
      <vt:lpstr>Teachers need to push learners to move beyond the known.  .  .</vt:lpstr>
      <vt:lpstr>PowerPoint Presentation</vt:lpstr>
      <vt:lpstr>Choosing the words</vt:lpstr>
      <vt:lpstr>PowerPoint Presentation</vt:lpstr>
      <vt:lpstr>Features of academic language</vt:lpstr>
      <vt:lpstr>Features of academic grammar</vt:lpstr>
      <vt:lpstr>BRICKS</vt:lpstr>
      <vt:lpstr>MORTAR</vt:lpstr>
      <vt:lpstr>Some types of mortar words</vt:lpstr>
      <vt:lpstr>Examples of Brick and Mortar Terms in Different Content Areas</vt:lpstr>
      <vt:lpstr>The question then becomes.  .  .</vt:lpstr>
      <vt:lpstr>First.  .  .</vt:lpstr>
      <vt:lpstr>Next, </vt:lpstr>
      <vt:lpstr>Understand that.  .  .</vt:lpstr>
      <vt:lpstr>PowerPoint Presentation</vt:lpstr>
      <vt:lpstr>Hand Gestures  for Academic Language – handouts</vt:lpstr>
      <vt:lpstr>Teach language for working in groups:</vt:lpstr>
      <vt:lpstr>PURPOSE: </vt:lpstr>
      <vt:lpstr>RESPECT</vt:lpstr>
      <vt:lpstr>CONNECT</vt:lpstr>
      <vt:lpstr>BUILD</vt:lpstr>
      <vt:lpstr>SUPPORT</vt:lpstr>
      <vt:lpstr>It’s time for a.  .  .</vt:lpstr>
      <vt:lpstr>More teaching strategies</vt:lpstr>
      <vt:lpstr>PowerPoint Presentation</vt:lpstr>
      <vt:lpstr>Academic reading</vt:lpstr>
      <vt:lpstr>Good readers of academic text must: </vt:lpstr>
      <vt:lpstr>Good readers also.  .  .</vt:lpstr>
      <vt:lpstr>good readers will.  .  .</vt:lpstr>
      <vt:lpstr>And they will .  .  .</vt:lpstr>
      <vt:lpstr>READ ALOUD</vt:lpstr>
      <vt:lpstr>Mark up long sentences</vt:lpstr>
      <vt:lpstr>PowerPoint Presentation</vt:lpstr>
      <vt:lpstr>Time for another jig.  .  .</vt:lpstr>
      <vt:lpstr>Jigging and sawing -</vt:lpstr>
      <vt:lpstr>Class Textbook Dissection</vt:lpstr>
      <vt:lpstr>A nod to vocabulary.  .  .</vt:lpstr>
      <vt:lpstr>Extend the language they are exposed to -</vt:lpstr>
      <vt:lpstr>Continuum of Classroom Language</vt:lpstr>
      <vt:lpstr>continuum continued.  .  .</vt:lpstr>
      <vt:lpstr>Build in Reporting Back activities</vt:lpstr>
      <vt:lpstr>references</vt:lpstr>
      <vt:lpstr>Thank you!  </vt:lpstr>
    </vt:vector>
  </TitlesOfParts>
  <Company>Right Turn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ESL/ELL Learners</dc:title>
  <dc:creator>Missy Slaathaug</dc:creator>
  <cp:lastModifiedBy>Admin</cp:lastModifiedBy>
  <cp:revision>177</cp:revision>
  <cp:lastPrinted>2012-10-27T15:07:12Z</cp:lastPrinted>
  <dcterms:created xsi:type="dcterms:W3CDTF">2009-10-15T19:01:08Z</dcterms:created>
  <dcterms:modified xsi:type="dcterms:W3CDTF">2012-10-27T20:13:09Z</dcterms:modified>
</cp:coreProperties>
</file>