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1"/>
  </p:notesMasterIdLst>
  <p:sldIdLst>
    <p:sldId id="256" r:id="rId2"/>
    <p:sldId id="257" r:id="rId3"/>
    <p:sldId id="258" r:id="rId4"/>
    <p:sldId id="259" r:id="rId5"/>
    <p:sldId id="273" r:id="rId6"/>
    <p:sldId id="274" r:id="rId7"/>
    <p:sldId id="277" r:id="rId8"/>
    <p:sldId id="278" r:id="rId9"/>
    <p:sldId id="281" r:id="rId10"/>
    <p:sldId id="260" r:id="rId11"/>
    <p:sldId id="262" r:id="rId12"/>
    <p:sldId id="263" r:id="rId13"/>
    <p:sldId id="264" r:id="rId14"/>
    <p:sldId id="265" r:id="rId15"/>
    <p:sldId id="266" r:id="rId16"/>
    <p:sldId id="275" r:id="rId17"/>
    <p:sldId id="276" r:id="rId18"/>
    <p:sldId id="279" r:id="rId19"/>
    <p:sldId id="268" r:id="rId20"/>
    <p:sldId id="269" r:id="rId21"/>
    <p:sldId id="270" r:id="rId22"/>
    <p:sldId id="271" r:id="rId23"/>
    <p:sldId id="267" r:id="rId24"/>
    <p:sldId id="272" r:id="rId25"/>
    <p:sldId id="282" r:id="rId26"/>
    <p:sldId id="261" r:id="rId27"/>
    <p:sldId id="283" r:id="rId28"/>
    <p:sldId id="284"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9DFAA-943F-4C82-840B-DD79F870F566}" type="datetimeFigureOut">
              <a:rPr lang="en-US" smtClean="0"/>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4FBE42-2E9D-4E33-AD45-10D0EA8A0F78}" type="slidenum">
              <a:rPr lang="en-US" smtClean="0"/>
              <a:t>‹#›</a:t>
            </a:fld>
            <a:endParaRPr lang="en-US"/>
          </a:p>
        </p:txBody>
      </p:sp>
    </p:spTree>
    <p:extLst>
      <p:ext uri="{BB962C8B-B14F-4D97-AF65-F5344CB8AC3E}">
        <p14:creationId xmlns:p14="http://schemas.microsoft.com/office/powerpoint/2010/main" val="4115736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don’t observe the process or the product in listening. </a:t>
            </a:r>
          </a:p>
        </p:txBody>
      </p:sp>
      <p:sp>
        <p:nvSpPr>
          <p:cNvPr id="4" name="Slide Number Placeholder 3"/>
          <p:cNvSpPr>
            <a:spLocks noGrp="1"/>
          </p:cNvSpPr>
          <p:nvPr>
            <p:ph type="sldNum" sz="quarter" idx="10"/>
          </p:nvPr>
        </p:nvSpPr>
        <p:spPr/>
        <p:txBody>
          <a:bodyPr/>
          <a:lstStyle/>
          <a:p>
            <a:fld id="{914FBE42-2E9D-4E33-AD45-10D0EA8A0F78}" type="slidenum">
              <a:rPr lang="en-US" smtClean="0"/>
              <a:t>2</a:t>
            </a:fld>
            <a:endParaRPr lang="en-US"/>
          </a:p>
        </p:txBody>
      </p:sp>
    </p:spTree>
    <p:extLst>
      <p:ext uri="{BB962C8B-B14F-4D97-AF65-F5344CB8AC3E}">
        <p14:creationId xmlns:p14="http://schemas.microsoft.com/office/powerpoint/2010/main" val="1105714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people nodding their heads,</a:t>
            </a:r>
            <a:r>
              <a:rPr lang="en-US" baseline="0" dirty="0"/>
              <a:t> we see them perhaps acting as we instructed – but it is all very nebulous. </a:t>
            </a:r>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5</a:t>
            </a:fld>
            <a:endParaRPr lang="en-US"/>
          </a:p>
        </p:txBody>
      </p:sp>
    </p:spTree>
    <p:extLst>
      <p:ext uri="{BB962C8B-B14F-4D97-AF65-F5344CB8AC3E}">
        <p14:creationId xmlns:p14="http://schemas.microsoft.com/office/powerpoint/2010/main" val="28767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8</a:t>
            </a:fld>
            <a:endParaRPr lang="en-US"/>
          </a:p>
        </p:txBody>
      </p:sp>
    </p:spTree>
    <p:extLst>
      <p:ext uri="{BB962C8B-B14F-4D97-AF65-F5344CB8AC3E}">
        <p14:creationId xmlns:p14="http://schemas.microsoft.com/office/powerpoint/2010/main" val="3985439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OK.  So listening is hard.  Now let’s look at how students approach it.  </a:t>
            </a:r>
          </a:p>
          <a:p>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10</a:t>
            </a:fld>
            <a:endParaRPr lang="en-US"/>
          </a:p>
        </p:txBody>
      </p:sp>
    </p:spTree>
    <p:extLst>
      <p:ext uri="{BB962C8B-B14F-4D97-AF65-F5344CB8AC3E}">
        <p14:creationId xmlns:p14="http://schemas.microsoft.com/office/powerpoint/2010/main" val="211936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can probably understand the meaning, but you have to work at it. </a:t>
            </a:r>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14</a:t>
            </a:fld>
            <a:endParaRPr lang="en-US"/>
          </a:p>
        </p:txBody>
      </p:sp>
    </p:spTree>
    <p:extLst>
      <p:ext uri="{BB962C8B-B14F-4D97-AF65-F5344CB8AC3E}">
        <p14:creationId xmlns:p14="http://schemas.microsoft.com/office/powerpoint/2010/main" val="2981259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it is in normal form.  Think about the experience of reading it Right to Left – the frustration you felt was similar to what students locked in bottom up processing feel.  You have to et each individual part before you can make sense of it.    It’s not effective – life moves too fast, and the speaker has long moved on to something new while you are still piecing together the meaning. </a:t>
            </a:r>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15</a:t>
            </a:fld>
            <a:endParaRPr lang="en-US"/>
          </a:p>
        </p:txBody>
      </p:sp>
    </p:spTree>
    <p:extLst>
      <p:ext uri="{BB962C8B-B14F-4D97-AF65-F5344CB8AC3E}">
        <p14:creationId xmlns:p14="http://schemas.microsoft.com/office/powerpoint/2010/main" val="395627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Whew!  This is quite</a:t>
            </a:r>
            <a:r>
              <a:rPr lang="en-US" baseline="0" dirty="0"/>
              <a:t> a list – and I am drifting into academia a bit here.  Sorry!  But it is really good to take a minute to </a:t>
            </a:r>
            <a:r>
              <a:rPr lang="en-US" baseline="0" dirty="0" err="1"/>
              <a:t>remembver</a:t>
            </a:r>
            <a:r>
              <a:rPr lang="en-US" baseline="0" dirty="0"/>
              <a:t> that all these actions happen when we listen, and are critical in listening in a second language. </a:t>
            </a:r>
            <a:endParaRPr lang="en-US" dirty="0"/>
          </a:p>
        </p:txBody>
      </p:sp>
      <p:sp>
        <p:nvSpPr>
          <p:cNvPr id="4" name="Slide Number Placeholder 3"/>
          <p:cNvSpPr>
            <a:spLocks noGrp="1"/>
          </p:cNvSpPr>
          <p:nvPr>
            <p:ph type="sldNum" sz="quarter" idx="10"/>
          </p:nvPr>
        </p:nvSpPr>
        <p:spPr/>
        <p:txBody>
          <a:bodyPr/>
          <a:lstStyle/>
          <a:p>
            <a:fld id="{914FBE42-2E9D-4E33-AD45-10D0EA8A0F78}" type="slidenum">
              <a:rPr lang="en-US" smtClean="0"/>
              <a:t>17</a:t>
            </a:fld>
            <a:endParaRPr lang="en-US"/>
          </a:p>
        </p:txBody>
      </p:sp>
    </p:spTree>
    <p:extLst>
      <p:ext uri="{BB962C8B-B14F-4D97-AF65-F5344CB8AC3E}">
        <p14:creationId xmlns:p14="http://schemas.microsoft.com/office/powerpoint/2010/main" val="332833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7AF24A45-5EA9-47DC-92F9-AB3D6C4829F9}"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F24A45-5EA9-47DC-92F9-AB3D6C4829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F24A45-5EA9-47DC-92F9-AB3D6C4829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F24A45-5EA9-47DC-92F9-AB3D6C4829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F24A45-5EA9-47DC-92F9-AB3D6C4829F9}" type="datetimeFigureOut">
              <a:rPr lang="en-US" smtClean="0"/>
              <a:t>3/3/2016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F24A45-5EA9-47DC-92F9-AB3D6C4829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F24A45-5EA9-47DC-92F9-AB3D6C4829F9}" type="datetimeFigureOut">
              <a:rPr lang="en-US" smtClean="0"/>
              <a:t>3/3/2016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AF24A45-5EA9-47DC-92F9-AB3D6C4829F9}" type="datetimeFigureOut">
              <a:rPr lang="en-US" smtClean="0"/>
              <a:t>3/3/2016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AF24A45-5EA9-47DC-92F9-AB3D6C4829F9}" type="datetimeFigureOut">
              <a:rPr lang="en-US" smtClean="0"/>
              <a:t>3/3/2016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F24A45-5EA9-47DC-92F9-AB3D6C4829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22AFF-8257-4879-9674-BB5228EA380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F24A45-5EA9-47DC-92F9-AB3D6C4829F9}" type="datetimeFigureOut">
              <a:rPr lang="en-US" smtClean="0"/>
              <a:t>3/3/2016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22AFF-8257-4879-9674-BB5228EA380B}"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AF24A45-5EA9-47DC-92F9-AB3D6C4829F9}" type="datetimeFigureOut">
              <a:rPr lang="en-US" smtClean="0"/>
              <a:t>3/3/2016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A22AFF-8257-4879-9674-BB5228EA38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esl-lab.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Listening:  </a:t>
            </a:r>
            <a:br>
              <a:rPr lang="en-US" dirty="0"/>
            </a:br>
            <a:r>
              <a:rPr lang="en-US" dirty="0"/>
              <a:t>Theory and Practice</a:t>
            </a:r>
          </a:p>
        </p:txBody>
      </p:sp>
      <p:sp>
        <p:nvSpPr>
          <p:cNvPr id="3" name="Subtitle 2"/>
          <p:cNvSpPr>
            <a:spLocks noGrp="1"/>
          </p:cNvSpPr>
          <p:nvPr>
            <p:ph type="subTitle" idx="1"/>
          </p:nvPr>
        </p:nvSpPr>
        <p:spPr>
          <a:xfrm>
            <a:off x="457200" y="3539864"/>
            <a:ext cx="8012020" cy="2937136"/>
          </a:xfrm>
        </p:spPr>
        <p:txBody>
          <a:bodyPr>
            <a:normAutofit/>
          </a:bodyPr>
          <a:lstStyle/>
          <a:p>
            <a:pPr algn="r"/>
            <a:endParaRPr lang="en-US" dirty="0"/>
          </a:p>
          <a:p>
            <a:pPr algn="r"/>
            <a:endParaRPr lang="en-US" dirty="0"/>
          </a:p>
          <a:p>
            <a:pPr algn="r"/>
            <a:endParaRPr lang="en-US" dirty="0"/>
          </a:p>
          <a:p>
            <a:pPr algn="r"/>
            <a:r>
              <a:rPr lang="en-US" dirty="0"/>
              <a:t>Dakota TESL Conference</a:t>
            </a:r>
          </a:p>
          <a:p>
            <a:pPr algn="r"/>
            <a:r>
              <a:rPr lang="en-US" dirty="0"/>
              <a:t>November 9- 10, 2015</a:t>
            </a:r>
          </a:p>
          <a:p>
            <a:pPr algn="r"/>
            <a:r>
              <a:rPr lang="en-US" dirty="0"/>
              <a:t>Missy Slaathaug</a:t>
            </a:r>
          </a:p>
          <a:p>
            <a:pPr algn="r"/>
            <a:r>
              <a:rPr lang="en-US" dirty="0"/>
              <a:t>Amy Franz</a:t>
            </a:r>
          </a:p>
        </p:txBody>
      </p:sp>
      <p:pic>
        <p:nvPicPr>
          <p:cNvPr id="1026" name="Picture 2" descr="C:\Users\Admin\AppData\Local\Microsoft\Windows\Temporary Internet Files\Content.IE5\WS43CGFF\6a00d83473f9dc69e20120a6a84be2970c-800wi[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8353" y="3657600"/>
            <a:ext cx="2377799"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96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Bottom-up vs. top-down</a:t>
            </a:r>
          </a:p>
        </p:txBody>
      </p:sp>
      <p:sp>
        <p:nvSpPr>
          <p:cNvPr id="3" name="Content Placeholder 2"/>
          <p:cNvSpPr>
            <a:spLocks noGrp="1"/>
          </p:cNvSpPr>
          <p:nvPr>
            <p:ph idx="1"/>
          </p:nvPr>
        </p:nvSpPr>
        <p:spPr/>
        <p:txBody>
          <a:bodyPr>
            <a:normAutofit lnSpcReduction="10000"/>
          </a:bodyPr>
          <a:lstStyle/>
          <a:p>
            <a:pPr marL="0" indent="0">
              <a:buNone/>
            </a:pPr>
            <a:r>
              <a:rPr lang="en-US" dirty="0"/>
              <a:t>A distinction based on the way students process and attempt to understand what they hear (or read)</a:t>
            </a:r>
          </a:p>
          <a:p>
            <a:pPr marL="0" indent="0">
              <a:buNone/>
            </a:pPr>
            <a:endParaRPr lang="en-US" dirty="0"/>
          </a:p>
          <a:p>
            <a:r>
              <a:rPr lang="en-US" dirty="0"/>
              <a:t>Bottom-up: </a:t>
            </a:r>
          </a:p>
          <a:p>
            <a:pPr lvl="1"/>
            <a:r>
              <a:rPr lang="en-US" dirty="0"/>
              <a:t>start with component parts:  words, grammar, etc. </a:t>
            </a:r>
          </a:p>
          <a:p>
            <a:r>
              <a:rPr lang="en-US" dirty="0"/>
              <a:t>Top-down:</a:t>
            </a:r>
          </a:p>
          <a:p>
            <a:pPr lvl="1"/>
            <a:r>
              <a:rPr lang="en-US" dirty="0"/>
              <a:t>start with background knowledge to develop a framework and start to understand</a:t>
            </a:r>
          </a:p>
          <a:p>
            <a:endParaRPr lang="en-US" dirty="0"/>
          </a:p>
        </p:txBody>
      </p:sp>
    </p:spTree>
    <p:extLst>
      <p:ext uri="{BB962C8B-B14F-4D97-AF65-F5344CB8AC3E}">
        <p14:creationId xmlns:p14="http://schemas.microsoft.com/office/powerpoint/2010/main" val="344670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BRICK WALL METAPHOR</a:t>
            </a:r>
            <a:br>
              <a:rPr lang="en-US" dirty="0"/>
            </a:br>
            <a:r>
              <a:rPr lang="en-US" dirty="0"/>
              <a:t>            </a:t>
            </a:r>
            <a:endParaRPr lang="en-US" sz="1800" dirty="0"/>
          </a:p>
        </p:txBody>
      </p:sp>
      <p:sp>
        <p:nvSpPr>
          <p:cNvPr id="3" name="Content Placeholder 2"/>
          <p:cNvSpPr>
            <a:spLocks noGrp="1"/>
          </p:cNvSpPr>
          <p:nvPr>
            <p:ph idx="1"/>
          </p:nvPr>
        </p:nvSpPr>
        <p:spPr>
          <a:xfrm>
            <a:off x="457200" y="457200"/>
            <a:ext cx="8183880" cy="4187952"/>
          </a:xfrm>
        </p:spPr>
        <p:txBody>
          <a:bodyPr>
            <a:normAutofit lnSpcReduction="10000"/>
          </a:bodyPr>
          <a:lstStyle/>
          <a:p>
            <a:pPr marL="0" indent="0">
              <a:buNone/>
            </a:pPr>
            <a:r>
              <a:rPr lang="en-US" dirty="0"/>
              <a:t>Imagine a brick wall.  </a:t>
            </a:r>
          </a:p>
          <a:p>
            <a:pPr marL="0" indent="0">
              <a:buNone/>
            </a:pPr>
            <a:endParaRPr lang="en-US" dirty="0"/>
          </a:p>
          <a:p>
            <a:pPr marL="0" indent="0">
              <a:buNone/>
            </a:pPr>
            <a:r>
              <a:rPr lang="en-US" dirty="0"/>
              <a:t>If you are standing at the bottom looking at the wall brick by brick, you can easily see the details.  It is difficult, however, to get an overall view of the wall.  </a:t>
            </a:r>
          </a:p>
          <a:p>
            <a:pPr marL="0" indent="0">
              <a:buNone/>
            </a:pPr>
            <a:endParaRPr lang="en-US" dirty="0"/>
          </a:p>
          <a:p>
            <a:pPr marL="0" indent="0">
              <a:buNone/>
            </a:pPr>
            <a:r>
              <a:rPr lang="en-US" dirty="0"/>
              <a:t>And, if you come to a missing brick (e.g., an unknown word or unfamiliar structure), you’re stuck.  </a:t>
            </a:r>
          </a:p>
        </p:txBody>
      </p:sp>
    </p:spTree>
    <p:extLst>
      <p:ext uri="{BB962C8B-B14F-4D97-AF65-F5344CB8AC3E}">
        <p14:creationId xmlns:p14="http://schemas.microsoft.com/office/powerpoint/2010/main" val="377123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quoted from </a:t>
            </a:r>
            <a:r>
              <a:rPr lang="en-US" sz="2000" i="1" dirty="0"/>
              <a:t>Active Listening</a:t>
            </a:r>
            <a:r>
              <a:rPr lang="en-US" sz="2000" dirty="0"/>
              <a:t>, Brown and Smith, 2007</a:t>
            </a:r>
            <a:br>
              <a:rPr lang="en-US" sz="2000" dirty="0"/>
            </a:br>
            <a:r>
              <a:rPr lang="en-US" sz="2000" dirty="0"/>
              <a:t>introduction, pp. ix – x. </a:t>
            </a:r>
          </a:p>
        </p:txBody>
      </p:sp>
      <p:sp>
        <p:nvSpPr>
          <p:cNvPr id="3" name="Content Placeholder 2"/>
          <p:cNvSpPr>
            <a:spLocks noGrp="1"/>
          </p:cNvSpPr>
          <p:nvPr>
            <p:ph idx="1"/>
          </p:nvPr>
        </p:nvSpPr>
        <p:spPr/>
        <p:txBody>
          <a:bodyPr/>
          <a:lstStyle/>
          <a:p>
            <a:pPr marL="0" indent="0">
              <a:buNone/>
            </a:pPr>
            <a:r>
              <a:rPr lang="en-US" dirty="0"/>
              <a:t>I</a:t>
            </a:r>
            <a:r>
              <a:rPr lang="en-US" sz="3200" dirty="0"/>
              <a:t>f, on the other hand, you’re sitting on the top of the wall, you can easily see the landscape.  </a:t>
            </a:r>
          </a:p>
          <a:p>
            <a:pPr marL="0" indent="0">
              <a:buNone/>
            </a:pPr>
            <a:endParaRPr lang="en-US" sz="3200" dirty="0"/>
          </a:p>
          <a:p>
            <a:pPr marL="0" indent="0">
              <a:buNone/>
            </a:pPr>
            <a:r>
              <a:rPr lang="en-US" sz="3200" dirty="0"/>
              <a:t>Of course, because of distance, you’ll miss some details. </a:t>
            </a:r>
          </a:p>
          <a:p>
            <a:pPr marL="0" indent="0">
              <a:buNone/>
            </a:pPr>
            <a:endParaRPr lang="en-US" dirty="0"/>
          </a:p>
        </p:txBody>
      </p:sp>
    </p:spTree>
    <p:extLst>
      <p:ext uri="{BB962C8B-B14F-4D97-AF65-F5344CB8AC3E}">
        <p14:creationId xmlns:p14="http://schemas.microsoft.com/office/powerpoint/2010/main" val="201598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way do your students approach listening? </a:t>
            </a:r>
          </a:p>
        </p:txBody>
      </p:sp>
      <p:sp>
        <p:nvSpPr>
          <p:cNvPr id="3" name="Content Placeholder 2"/>
          <p:cNvSpPr>
            <a:spLocks noGrp="1"/>
          </p:cNvSpPr>
          <p:nvPr>
            <p:ph idx="1"/>
          </p:nvPr>
        </p:nvSpPr>
        <p:spPr/>
        <p:txBody>
          <a:bodyPr/>
          <a:lstStyle/>
          <a:p>
            <a:r>
              <a:rPr lang="en-US" dirty="0"/>
              <a:t>Many ELLs are locked into a bottom-up approach</a:t>
            </a:r>
          </a:p>
          <a:p>
            <a:pPr marL="0" indent="0">
              <a:buNone/>
            </a:pPr>
            <a:endParaRPr lang="en-US" dirty="0"/>
          </a:p>
          <a:p>
            <a:r>
              <a:rPr lang="en-US" dirty="0"/>
              <a:t>Attempt to piece meaning together, word-by-word</a:t>
            </a:r>
          </a:p>
          <a:p>
            <a:pPr marL="0" indent="0">
              <a:buNone/>
            </a:pPr>
            <a:endParaRPr lang="en-US" dirty="0"/>
          </a:p>
          <a:p>
            <a:r>
              <a:rPr lang="en-US" dirty="0"/>
              <a:t>Hard for us to really imagine, but take a look at this next slide and read from RIGHT to LEFT. </a:t>
            </a:r>
          </a:p>
        </p:txBody>
      </p:sp>
    </p:spTree>
    <p:extLst>
      <p:ext uri="{BB962C8B-B14F-4D97-AF65-F5344CB8AC3E}">
        <p14:creationId xmlns:p14="http://schemas.microsoft.com/office/powerpoint/2010/main" val="240207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nSpc>
                <a:spcPct val="200000"/>
              </a:lnSpc>
              <a:buNone/>
            </a:pPr>
            <a:r>
              <a:rPr lang="en-US" sz="2400" dirty="0"/>
              <a:t>word one ,slowly English process you When</a:t>
            </a:r>
            <a:br>
              <a:rPr lang="en-US" sz="2400" dirty="0"/>
            </a:br>
            <a:r>
              <a:rPr lang="en-US" sz="2400" dirty="0"/>
              <a:t>to easy is it ,now doing are you as ,time a at</a:t>
            </a:r>
            <a:br>
              <a:rPr lang="en-US" sz="2400" dirty="0"/>
            </a:br>
            <a:r>
              <a:rPr lang="en-US" sz="2400" dirty="0"/>
              <a:t>.word individual each of meaning the catch</a:t>
            </a:r>
            <a:br>
              <a:rPr lang="en-US" sz="2400" dirty="0"/>
            </a:br>
            <a:r>
              <a:rPr lang="en-US" sz="2400" dirty="0"/>
              <a:t>understand to difficult very is it ,However</a:t>
            </a:r>
            <a:br>
              <a:rPr lang="en-US" sz="2400" dirty="0"/>
            </a:br>
            <a:r>
              <a:rPr lang="en-US" sz="2400" dirty="0"/>
              <a:t>.passage the of meaning overall the</a:t>
            </a:r>
          </a:p>
        </p:txBody>
      </p:sp>
    </p:spTree>
    <p:extLst>
      <p:ext uri="{BB962C8B-B14F-4D97-AF65-F5344CB8AC3E}">
        <p14:creationId xmlns:p14="http://schemas.microsoft.com/office/powerpoint/2010/main" val="89009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400" dirty="0"/>
              <a:t>When you process English slowly, one word</a:t>
            </a:r>
            <a:br>
              <a:rPr lang="en-US" sz="2400" dirty="0"/>
            </a:br>
            <a:r>
              <a:rPr lang="en-US" sz="2400" dirty="0"/>
              <a:t>at a time, as you are doing now, it is easy to</a:t>
            </a:r>
            <a:br>
              <a:rPr lang="en-US" sz="2400" dirty="0"/>
            </a:br>
            <a:r>
              <a:rPr lang="en-US" sz="2400" dirty="0"/>
              <a:t>catch the meaning of each individual word.</a:t>
            </a:r>
            <a:br>
              <a:rPr lang="en-US" sz="2400" dirty="0"/>
            </a:br>
            <a:r>
              <a:rPr lang="en-US" sz="2400" dirty="0"/>
              <a:t>However, it is very difficult to understand</a:t>
            </a:r>
            <a:br>
              <a:rPr lang="en-US" sz="2400" dirty="0"/>
            </a:br>
            <a:r>
              <a:rPr lang="en-US" sz="2400" dirty="0"/>
              <a:t>the overall meaning of the passage.</a:t>
            </a:r>
          </a:p>
        </p:txBody>
      </p:sp>
    </p:spTree>
    <p:extLst>
      <p:ext uri="{BB962C8B-B14F-4D97-AF65-F5344CB8AC3E}">
        <p14:creationId xmlns:p14="http://schemas.microsoft.com/office/powerpoint/2010/main" val="124340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Microskills</a:t>
            </a:r>
            <a:r>
              <a:rPr lang="en-US" dirty="0"/>
              <a:t> and </a:t>
            </a:r>
            <a:r>
              <a:rPr lang="en-US" dirty="0" err="1"/>
              <a:t>Macroskills</a:t>
            </a:r>
            <a:endParaRPr lang="en-US" dirty="0"/>
          </a:p>
        </p:txBody>
      </p:sp>
      <p:sp>
        <p:nvSpPr>
          <p:cNvPr id="3" name="Content Placeholder 2"/>
          <p:cNvSpPr>
            <a:spLocks noGrp="1"/>
          </p:cNvSpPr>
          <p:nvPr>
            <p:ph idx="1"/>
          </p:nvPr>
        </p:nvSpPr>
        <p:spPr/>
        <p:txBody>
          <a:bodyPr/>
          <a:lstStyle/>
          <a:p>
            <a:pPr marL="0" indent="0">
              <a:buNone/>
            </a:pPr>
            <a:r>
              <a:rPr lang="en-US" dirty="0"/>
              <a:t>Brown and </a:t>
            </a:r>
            <a:r>
              <a:rPr lang="en-US" dirty="0" err="1"/>
              <a:t>Abeywickrama</a:t>
            </a:r>
            <a:r>
              <a:rPr lang="en-US" dirty="0"/>
              <a:t> also talk about </a:t>
            </a:r>
            <a:r>
              <a:rPr lang="en-US" b="1" dirty="0">
                <a:solidFill>
                  <a:schemeClr val="accent1">
                    <a:lumMod val="75000"/>
                  </a:schemeClr>
                </a:solidFill>
              </a:rPr>
              <a:t>micro</a:t>
            </a:r>
            <a:r>
              <a:rPr lang="en-US" dirty="0"/>
              <a:t> and </a:t>
            </a:r>
            <a:r>
              <a:rPr lang="en-US" b="1" dirty="0">
                <a:solidFill>
                  <a:schemeClr val="accent1">
                    <a:lumMod val="75000"/>
                  </a:schemeClr>
                </a:solidFill>
              </a:rPr>
              <a:t>macro</a:t>
            </a:r>
            <a:r>
              <a:rPr lang="en-US" dirty="0"/>
              <a:t> listening skills (p. 163).</a:t>
            </a:r>
          </a:p>
          <a:p>
            <a:pPr marL="0" indent="0">
              <a:buNone/>
            </a:pPr>
            <a:endParaRPr lang="en-US" dirty="0"/>
          </a:p>
          <a:p>
            <a:pPr marL="0" indent="0">
              <a:buNone/>
            </a:pPr>
            <a:r>
              <a:rPr lang="en-US" dirty="0" err="1"/>
              <a:t>Microskills</a:t>
            </a:r>
            <a:r>
              <a:rPr lang="en-US" dirty="0"/>
              <a:t> refer to bottom-up processing, attending to smaller bits and chunks of language.  </a:t>
            </a:r>
          </a:p>
          <a:p>
            <a:pPr marL="0" indent="0">
              <a:buNone/>
            </a:pPr>
            <a:endParaRPr lang="en-US" dirty="0"/>
          </a:p>
          <a:p>
            <a:pPr marL="0" indent="0">
              <a:buNone/>
            </a:pPr>
            <a:r>
              <a:rPr lang="en-US" dirty="0" err="1"/>
              <a:t>Macroskills</a:t>
            </a:r>
            <a:r>
              <a:rPr lang="en-US" dirty="0"/>
              <a:t> are involved in top-down processing and focus on broader elements. </a:t>
            </a:r>
          </a:p>
        </p:txBody>
      </p:sp>
    </p:spTree>
    <p:extLst>
      <p:ext uri="{BB962C8B-B14F-4D97-AF65-F5344CB8AC3E}">
        <p14:creationId xmlns:p14="http://schemas.microsoft.com/office/powerpoint/2010/main" val="2948806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685800"/>
          </a:xfrm>
        </p:spPr>
        <p:txBody>
          <a:bodyPr>
            <a:normAutofit/>
          </a:bodyPr>
          <a:lstStyle/>
          <a:p>
            <a:r>
              <a:rPr lang="en-US" dirty="0" err="1"/>
              <a:t>Macroskills</a:t>
            </a:r>
            <a:r>
              <a:rPr lang="en-US" dirty="0"/>
              <a:t> are the ability to:  </a:t>
            </a:r>
          </a:p>
        </p:txBody>
      </p:sp>
      <p:sp>
        <p:nvSpPr>
          <p:cNvPr id="3" name="Content Placeholder 2"/>
          <p:cNvSpPr>
            <a:spLocks noGrp="1"/>
          </p:cNvSpPr>
          <p:nvPr>
            <p:ph idx="1"/>
          </p:nvPr>
        </p:nvSpPr>
        <p:spPr>
          <a:xfrm>
            <a:off x="502920" y="530352"/>
            <a:ext cx="8183880" cy="5032248"/>
          </a:xfrm>
        </p:spPr>
        <p:txBody>
          <a:bodyPr>
            <a:normAutofit lnSpcReduction="10000"/>
          </a:bodyPr>
          <a:lstStyle/>
          <a:p>
            <a:r>
              <a:rPr lang="en-US" dirty="0"/>
              <a:t>Recognize the communicative functions of utterances, according to situations, participants, goals</a:t>
            </a:r>
          </a:p>
          <a:p>
            <a:pPr marL="0" indent="0">
              <a:buNone/>
            </a:pPr>
            <a:endParaRPr lang="en-US" dirty="0"/>
          </a:p>
          <a:p>
            <a:r>
              <a:rPr lang="en-US" dirty="0"/>
              <a:t>Infer situations, participants and goals using real-world knowledge</a:t>
            </a:r>
          </a:p>
          <a:p>
            <a:pPr marL="0" indent="0">
              <a:buNone/>
            </a:pPr>
            <a:endParaRPr lang="en-US" dirty="0"/>
          </a:p>
          <a:p>
            <a:r>
              <a:rPr lang="en-US" dirty="0"/>
              <a:t>Predict outcomes, infer links and connections between events</a:t>
            </a:r>
          </a:p>
          <a:p>
            <a:pPr marL="0" indent="0">
              <a:buNone/>
            </a:pPr>
            <a:endParaRPr lang="en-US" dirty="0"/>
          </a:p>
          <a:p>
            <a:r>
              <a:rPr lang="en-US" dirty="0"/>
              <a:t>Distinguish between literal and implied meanings</a:t>
            </a:r>
          </a:p>
        </p:txBody>
      </p:sp>
    </p:spTree>
    <p:extLst>
      <p:ext uri="{BB962C8B-B14F-4D97-AF65-F5344CB8AC3E}">
        <p14:creationId xmlns:p14="http://schemas.microsoft.com/office/powerpoint/2010/main" val="1019947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Use facial, </a:t>
            </a:r>
            <a:r>
              <a:rPr lang="en-US" dirty="0" err="1"/>
              <a:t>kinesic</a:t>
            </a:r>
            <a:r>
              <a:rPr lang="en-US" dirty="0"/>
              <a:t>, body language and other nonverbal clues to decipher meanings</a:t>
            </a:r>
          </a:p>
          <a:p>
            <a:pPr marL="0" indent="0">
              <a:buNone/>
            </a:pPr>
            <a:endParaRPr lang="en-US" dirty="0"/>
          </a:p>
          <a:p>
            <a:r>
              <a:rPr lang="en-US" dirty="0"/>
              <a:t>Develop and use a battery of listening strategies, </a:t>
            </a:r>
          </a:p>
          <a:p>
            <a:pPr lvl="1"/>
            <a:r>
              <a:rPr lang="en-US" dirty="0"/>
              <a:t>detecting key words </a:t>
            </a:r>
          </a:p>
          <a:p>
            <a:pPr lvl="1"/>
            <a:r>
              <a:rPr lang="en-US" dirty="0"/>
              <a:t>guessing the meaning of words from context</a:t>
            </a:r>
          </a:p>
          <a:p>
            <a:pPr lvl="1"/>
            <a:r>
              <a:rPr lang="en-US" dirty="0"/>
              <a:t>appealing for help</a:t>
            </a:r>
          </a:p>
          <a:p>
            <a:pPr lvl="1"/>
            <a:r>
              <a:rPr lang="en-US" dirty="0"/>
              <a:t>signaling yes or no for comprehension</a:t>
            </a:r>
          </a:p>
          <a:p>
            <a:endParaRPr lang="en-US" dirty="0"/>
          </a:p>
        </p:txBody>
      </p:sp>
    </p:spTree>
    <p:extLst>
      <p:ext uri="{BB962C8B-B14F-4D97-AF65-F5344CB8AC3E}">
        <p14:creationId xmlns:p14="http://schemas.microsoft.com/office/powerpoint/2010/main" val="84188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 to teach listening. . .</a:t>
            </a:r>
          </a:p>
        </p:txBody>
      </p:sp>
      <p:sp>
        <p:nvSpPr>
          <p:cNvPr id="3" name="Content Placeholder 2"/>
          <p:cNvSpPr>
            <a:spLocks noGrp="1"/>
          </p:cNvSpPr>
          <p:nvPr>
            <p:ph idx="1"/>
          </p:nvPr>
        </p:nvSpPr>
        <p:spPr/>
        <p:txBody>
          <a:bodyPr>
            <a:normAutofit fontScale="92500" lnSpcReduction="20000"/>
          </a:bodyPr>
          <a:lstStyle/>
          <a:p>
            <a:r>
              <a:rPr lang="en-US" dirty="0"/>
              <a:t>Teach both kinds of listening explicitly.</a:t>
            </a:r>
          </a:p>
          <a:p>
            <a:pPr marL="0" indent="0">
              <a:buNone/>
            </a:pPr>
            <a:endParaRPr lang="en-US" dirty="0"/>
          </a:p>
          <a:p>
            <a:r>
              <a:rPr lang="en-US" dirty="0"/>
              <a:t>Teach integrated top-down and bottom-up</a:t>
            </a:r>
          </a:p>
          <a:p>
            <a:pPr marL="0" indent="0">
              <a:buNone/>
            </a:pPr>
            <a:endParaRPr lang="en-US" dirty="0"/>
          </a:p>
          <a:p>
            <a:r>
              <a:rPr lang="en-US" dirty="0"/>
              <a:t>To improve their listening, help students draw on: </a:t>
            </a:r>
          </a:p>
          <a:p>
            <a:pPr lvl="1">
              <a:lnSpc>
                <a:spcPct val="150000"/>
              </a:lnSpc>
            </a:pPr>
            <a:r>
              <a:rPr lang="en-US" sz="3200" dirty="0"/>
              <a:t>Vocabulary</a:t>
            </a:r>
          </a:p>
          <a:p>
            <a:pPr lvl="1">
              <a:lnSpc>
                <a:spcPct val="150000"/>
              </a:lnSpc>
            </a:pPr>
            <a:r>
              <a:rPr lang="en-US" sz="3200" dirty="0"/>
              <a:t>Structures</a:t>
            </a:r>
            <a:r>
              <a:rPr lang="en-US" dirty="0"/>
              <a:t> (grammar)</a:t>
            </a:r>
          </a:p>
          <a:p>
            <a:pPr lvl="1">
              <a:lnSpc>
                <a:spcPct val="150000"/>
              </a:lnSpc>
            </a:pPr>
            <a:r>
              <a:rPr lang="en-US" sz="3200" dirty="0"/>
              <a:t>Life experiences.  </a:t>
            </a:r>
          </a:p>
        </p:txBody>
      </p:sp>
    </p:spTree>
    <p:extLst>
      <p:ext uri="{BB962C8B-B14F-4D97-AF65-F5344CB8AC3E}">
        <p14:creationId xmlns:p14="http://schemas.microsoft.com/office/powerpoint/2010/main" val="41917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724400"/>
            <a:ext cx="8183880" cy="899160"/>
          </a:xfrm>
        </p:spPr>
        <p:txBody>
          <a:bodyPr>
            <a:noAutofit/>
          </a:bodyPr>
          <a:lstStyle/>
          <a:p>
            <a:r>
              <a:rPr lang="en-US" sz="3200" b="0" dirty="0"/>
              <a:t>The often neglected skill of listening</a:t>
            </a:r>
          </a:p>
        </p:txBody>
      </p:sp>
      <p:sp>
        <p:nvSpPr>
          <p:cNvPr id="3" name="Content Placeholder 2"/>
          <p:cNvSpPr>
            <a:spLocks noGrp="1"/>
          </p:cNvSpPr>
          <p:nvPr>
            <p:ph idx="1"/>
          </p:nvPr>
        </p:nvSpPr>
        <p:spPr>
          <a:xfrm>
            <a:off x="457200" y="457200"/>
            <a:ext cx="8183880" cy="4187952"/>
          </a:xfrm>
        </p:spPr>
        <p:txBody>
          <a:bodyPr>
            <a:normAutofit lnSpcReduction="10000"/>
          </a:bodyPr>
          <a:lstStyle/>
          <a:p>
            <a:r>
              <a:rPr lang="en-US" dirty="0"/>
              <a:t>The four language skills: </a:t>
            </a:r>
          </a:p>
          <a:p>
            <a:pPr lvl="1"/>
            <a:r>
              <a:rPr lang="en-US" dirty="0"/>
              <a:t>Reading, writing, speaking and listening</a:t>
            </a:r>
          </a:p>
          <a:p>
            <a:pPr marL="347472" lvl="1" indent="0">
              <a:buNone/>
            </a:pPr>
            <a:endParaRPr lang="en-US" dirty="0"/>
          </a:p>
          <a:p>
            <a:r>
              <a:rPr lang="en-US" dirty="0"/>
              <a:t>Listening is often overlooked for various reasons</a:t>
            </a:r>
          </a:p>
          <a:p>
            <a:pPr marL="0" indent="0">
              <a:buNone/>
            </a:pPr>
            <a:endParaRPr lang="en-US" dirty="0"/>
          </a:p>
          <a:p>
            <a:pPr lvl="1"/>
            <a:r>
              <a:rPr lang="en-US" dirty="0"/>
              <a:t>Hard to see it happening, unlike the other 3 skills</a:t>
            </a:r>
          </a:p>
          <a:p>
            <a:pPr lvl="1"/>
            <a:r>
              <a:rPr lang="en-US" dirty="0"/>
              <a:t>Hard to teach -  how do you approach it? </a:t>
            </a:r>
          </a:p>
          <a:p>
            <a:pPr lvl="1"/>
            <a:r>
              <a:rPr lang="en-US" dirty="0"/>
              <a:t>Hard to assess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3751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listening tasks</a:t>
            </a:r>
          </a:p>
        </p:txBody>
      </p:sp>
      <p:sp>
        <p:nvSpPr>
          <p:cNvPr id="3" name="Content Placeholder 2"/>
          <p:cNvSpPr>
            <a:spLocks noGrp="1"/>
          </p:cNvSpPr>
          <p:nvPr>
            <p:ph idx="1"/>
          </p:nvPr>
        </p:nvSpPr>
        <p:spPr/>
        <p:txBody>
          <a:bodyPr>
            <a:normAutofit fontScale="92500"/>
          </a:bodyPr>
          <a:lstStyle/>
          <a:p>
            <a:r>
              <a:rPr lang="en-US" sz="4400" dirty="0"/>
              <a:t>Listening for details</a:t>
            </a:r>
          </a:p>
          <a:p>
            <a:pPr marL="0" indent="0">
              <a:buNone/>
            </a:pPr>
            <a:endParaRPr lang="en-US" sz="4400" dirty="0"/>
          </a:p>
          <a:p>
            <a:r>
              <a:rPr lang="en-US" sz="4400" dirty="0"/>
              <a:t>Listening for the main idea (or gist)</a:t>
            </a:r>
          </a:p>
          <a:p>
            <a:pPr marL="0" indent="0">
              <a:buNone/>
            </a:pPr>
            <a:endParaRPr lang="en-US" sz="4400" dirty="0"/>
          </a:p>
          <a:p>
            <a:r>
              <a:rPr lang="en-US" sz="4400" dirty="0"/>
              <a:t>Listening to make inferences</a:t>
            </a:r>
          </a:p>
        </p:txBody>
      </p:sp>
    </p:spTree>
    <p:extLst>
      <p:ext uri="{BB962C8B-B14F-4D97-AF65-F5344CB8AC3E}">
        <p14:creationId xmlns:p14="http://schemas.microsoft.com/office/powerpoint/2010/main" val="93822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Listening for inferences can be hard.</a:t>
            </a:r>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Paul</a:t>
            </a:r>
            <a:r>
              <a:rPr lang="en-US" dirty="0"/>
              <a:t>: 	Hello?</a:t>
            </a:r>
            <a:br>
              <a:rPr lang="en-US" dirty="0"/>
            </a:br>
            <a:endParaRPr lang="en-US" dirty="0"/>
          </a:p>
          <a:p>
            <a:pPr marL="0" indent="0">
              <a:buNone/>
            </a:pPr>
            <a:r>
              <a:rPr lang="en-US" i="1" dirty="0"/>
              <a:t>Kate</a:t>
            </a:r>
            <a:r>
              <a:rPr lang="en-US" dirty="0"/>
              <a:t>: 	Hi, Paul. This is Kate.</a:t>
            </a:r>
            <a:br>
              <a:rPr lang="en-US" dirty="0"/>
            </a:br>
            <a:endParaRPr lang="en-US" dirty="0"/>
          </a:p>
          <a:p>
            <a:pPr marL="0" indent="0">
              <a:buNone/>
            </a:pPr>
            <a:r>
              <a:rPr lang="en-US" i="1" dirty="0"/>
              <a:t>Paul</a:t>
            </a:r>
            <a:r>
              <a:rPr lang="en-US" dirty="0"/>
              <a:t>: 	Oh, hi. How are you feeling? Are you still sick?</a:t>
            </a:r>
            <a:br>
              <a:rPr lang="en-US" dirty="0"/>
            </a:br>
            <a:endParaRPr lang="en-US" dirty="0"/>
          </a:p>
          <a:p>
            <a:pPr marL="0" indent="0">
              <a:lnSpc>
                <a:spcPct val="120000"/>
              </a:lnSpc>
              <a:buNone/>
            </a:pPr>
            <a:r>
              <a:rPr lang="en-US" i="1" dirty="0"/>
              <a:t>Kate</a:t>
            </a:r>
            <a:r>
              <a:rPr lang="en-US" dirty="0"/>
              <a:t>: 	No, I feel better, thanks. I’m going to school             		tomorrow. What’s the homework for English class?</a:t>
            </a:r>
            <a:br>
              <a:rPr lang="en-US" dirty="0"/>
            </a:br>
            <a:endParaRPr lang="en-US" dirty="0"/>
          </a:p>
          <a:p>
            <a:pPr marL="0" indent="0">
              <a:buNone/>
            </a:pPr>
            <a:r>
              <a:rPr lang="en-US" i="1" dirty="0"/>
              <a:t>Paul</a:t>
            </a:r>
            <a:r>
              <a:rPr lang="en-US" dirty="0"/>
              <a:t>: 	The homework? Just a minute... . 0K, here it is. 		Read pages twenty-three and twenty-four.</a:t>
            </a:r>
            <a:br>
              <a:rPr lang="en-US" dirty="0"/>
            </a:br>
            <a:endParaRPr lang="en-US" dirty="0"/>
          </a:p>
          <a:p>
            <a:pPr marL="0" indent="0">
              <a:buNone/>
            </a:pPr>
            <a:r>
              <a:rPr lang="en-US" i="1" dirty="0"/>
              <a:t>Kate</a:t>
            </a:r>
            <a:r>
              <a:rPr lang="en-US" dirty="0"/>
              <a:t>: 	Twenty-three and twenty-four? 0K. Thanks. See you 		tomorrow.</a:t>
            </a:r>
            <a:br>
              <a:rPr lang="en-US" dirty="0"/>
            </a:br>
            <a:endParaRPr lang="en-US" dirty="0"/>
          </a:p>
          <a:p>
            <a:pPr marL="0" indent="0">
              <a:buNone/>
            </a:pPr>
            <a:r>
              <a:rPr lang="en-US" i="1" dirty="0"/>
              <a:t>Paul</a:t>
            </a:r>
            <a:r>
              <a:rPr lang="en-US" dirty="0"/>
              <a:t>:	 Yeah, see you tomorrow. Bye.</a:t>
            </a:r>
          </a:p>
        </p:txBody>
      </p:sp>
    </p:spTree>
    <p:extLst>
      <p:ext uri="{BB962C8B-B14F-4D97-AF65-F5344CB8AC3E}">
        <p14:creationId xmlns:p14="http://schemas.microsoft.com/office/powerpoint/2010/main" val="371958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      Taken from Active Listening, Brown and Smith, p. xi</a:t>
            </a:r>
          </a:p>
        </p:txBody>
      </p:sp>
      <p:sp>
        <p:nvSpPr>
          <p:cNvPr id="3" name="Content Placeholder 2"/>
          <p:cNvSpPr>
            <a:spLocks noGrp="1"/>
          </p:cNvSpPr>
          <p:nvPr>
            <p:ph idx="1"/>
          </p:nvPr>
        </p:nvSpPr>
        <p:spPr/>
        <p:txBody>
          <a:bodyPr/>
          <a:lstStyle/>
          <a:p>
            <a:pPr marL="0" indent="0">
              <a:buNone/>
            </a:pPr>
            <a:r>
              <a:rPr lang="en-US" dirty="0"/>
              <a:t>(gist)  What was the main idea of the conversation?  </a:t>
            </a:r>
          </a:p>
          <a:p>
            <a:endParaRPr lang="en-US" dirty="0"/>
          </a:p>
          <a:p>
            <a:pPr marL="0" indent="0">
              <a:buNone/>
            </a:pPr>
            <a:r>
              <a:rPr lang="en-US" dirty="0"/>
              <a:t>(details) What were the page numbers for homework? </a:t>
            </a:r>
          </a:p>
          <a:p>
            <a:pPr marL="0" indent="0">
              <a:buNone/>
            </a:pPr>
            <a:endParaRPr lang="en-US" dirty="0"/>
          </a:p>
          <a:p>
            <a:pPr marL="0" indent="0">
              <a:buNone/>
            </a:pPr>
            <a:r>
              <a:rPr lang="en-US" dirty="0"/>
              <a:t>(inference) Were both in school today? When did this conversation take place?  How do you know? </a:t>
            </a:r>
          </a:p>
        </p:txBody>
      </p:sp>
    </p:spTree>
    <p:extLst>
      <p:ext uri="{BB962C8B-B14F-4D97-AF65-F5344CB8AC3E}">
        <p14:creationId xmlns:p14="http://schemas.microsoft.com/office/powerpoint/2010/main" val="232834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 -listening strategies</a:t>
            </a:r>
            <a:br>
              <a:rPr lang="en-US" dirty="0"/>
            </a:br>
            <a:r>
              <a:rPr lang="en-US" dirty="0"/>
              <a:t>               </a:t>
            </a:r>
            <a:r>
              <a:rPr lang="en-US" sz="2200" dirty="0">
                <a:effectLst/>
              </a:rPr>
              <a:t>(very similar to pre-reading strategies)</a:t>
            </a:r>
            <a:endParaRPr lang="en-US" dirty="0"/>
          </a:p>
        </p:txBody>
      </p:sp>
      <p:sp>
        <p:nvSpPr>
          <p:cNvPr id="3" name="Content Placeholder 2"/>
          <p:cNvSpPr>
            <a:spLocks noGrp="1"/>
          </p:cNvSpPr>
          <p:nvPr>
            <p:ph idx="1"/>
          </p:nvPr>
        </p:nvSpPr>
        <p:spPr/>
        <p:txBody>
          <a:bodyPr>
            <a:normAutofit/>
          </a:bodyPr>
          <a:lstStyle/>
          <a:p>
            <a:r>
              <a:rPr lang="en-US" dirty="0"/>
              <a:t>Think about what you are listening to. </a:t>
            </a:r>
          </a:p>
          <a:p>
            <a:pPr lvl="1"/>
            <a:r>
              <a:rPr lang="en-US" dirty="0"/>
              <a:t>What is the topic? </a:t>
            </a:r>
          </a:p>
          <a:p>
            <a:pPr lvl="1"/>
            <a:r>
              <a:rPr lang="en-US" dirty="0"/>
              <a:t>What do you already know about the topic?</a:t>
            </a:r>
          </a:p>
          <a:p>
            <a:pPr marL="347472" lvl="1" indent="0">
              <a:buNone/>
            </a:pPr>
            <a:r>
              <a:rPr lang="en-US" dirty="0"/>
              <a:t> </a:t>
            </a:r>
          </a:p>
          <a:p>
            <a:r>
              <a:rPr lang="en-US" dirty="0"/>
              <a:t>Think about what you are listening for.</a:t>
            </a:r>
          </a:p>
          <a:p>
            <a:pPr lvl="1"/>
            <a:r>
              <a:rPr lang="en-US" dirty="0"/>
              <a:t>What do you need to know? </a:t>
            </a:r>
          </a:p>
          <a:p>
            <a:pPr lvl="1"/>
            <a:r>
              <a:rPr lang="en-US" dirty="0"/>
              <a:t>What do you need to do? </a:t>
            </a:r>
          </a:p>
          <a:p>
            <a:pPr marL="347472" lvl="1" indent="0">
              <a:buNone/>
            </a:pPr>
            <a:endParaRPr lang="en-US" dirty="0"/>
          </a:p>
          <a:p>
            <a:pPr marL="521208" indent="-457200"/>
            <a:r>
              <a:rPr lang="en-US" dirty="0"/>
              <a:t>When you don’t understand, ask. </a:t>
            </a:r>
          </a:p>
          <a:p>
            <a:pPr marL="521208" indent="-457200"/>
            <a:endParaRPr lang="en-US" dirty="0"/>
          </a:p>
          <a:p>
            <a:pPr marL="64008" indent="0">
              <a:buNone/>
            </a:pPr>
            <a:endParaRPr lang="en-US" dirty="0"/>
          </a:p>
        </p:txBody>
      </p:sp>
    </p:spTree>
    <p:extLst>
      <p:ext uri="{BB962C8B-B14F-4D97-AF65-F5344CB8AC3E}">
        <p14:creationId xmlns:p14="http://schemas.microsoft.com/office/powerpoint/2010/main" val="93927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suggestions</a:t>
            </a:r>
          </a:p>
        </p:txBody>
      </p:sp>
      <p:sp>
        <p:nvSpPr>
          <p:cNvPr id="3" name="Content Placeholder 2"/>
          <p:cNvSpPr>
            <a:spLocks noGrp="1"/>
          </p:cNvSpPr>
          <p:nvPr>
            <p:ph idx="1"/>
          </p:nvPr>
        </p:nvSpPr>
        <p:spPr>
          <a:xfrm>
            <a:off x="502920" y="530352"/>
            <a:ext cx="8183880" cy="4803648"/>
          </a:xfrm>
        </p:spPr>
        <p:txBody>
          <a:bodyPr>
            <a:normAutofit/>
          </a:bodyPr>
          <a:lstStyle/>
          <a:p>
            <a:r>
              <a:rPr lang="en-US" dirty="0"/>
              <a:t>Teach by demonstration, not long verbal explanations</a:t>
            </a:r>
          </a:p>
          <a:p>
            <a:pPr marL="0" indent="0">
              <a:buNone/>
            </a:pPr>
            <a:endParaRPr lang="en-US" dirty="0"/>
          </a:p>
          <a:p>
            <a:r>
              <a:rPr lang="en-US" dirty="0"/>
              <a:t>Offer task-based listening activities and vary the types.</a:t>
            </a:r>
          </a:p>
          <a:p>
            <a:pPr marL="0" indent="0">
              <a:buNone/>
            </a:pPr>
            <a:endParaRPr lang="en-US" dirty="0"/>
          </a:p>
          <a:p>
            <a:r>
              <a:rPr lang="en-US" dirty="0"/>
              <a:t>Make the focus of the listening task clear:  are they listening for main idea, details or inference?</a:t>
            </a:r>
          </a:p>
        </p:txBody>
      </p:sp>
    </p:spTree>
    <p:extLst>
      <p:ext uri="{BB962C8B-B14F-4D97-AF65-F5344CB8AC3E}">
        <p14:creationId xmlns:p14="http://schemas.microsoft.com/office/powerpoint/2010/main" val="361211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Activate prior knowledge whenever possible</a:t>
            </a:r>
          </a:p>
          <a:p>
            <a:pPr marL="0" indent="0">
              <a:buNone/>
            </a:pPr>
            <a:endParaRPr lang="en-US" dirty="0"/>
          </a:p>
          <a:p>
            <a:r>
              <a:rPr lang="en-US" dirty="0"/>
              <a:t>Keep writing to a minimum – have students check boxes, circle answers, number items or write only short words/phrases</a:t>
            </a:r>
          </a:p>
          <a:p>
            <a:endParaRPr lang="en-US" dirty="0"/>
          </a:p>
          <a:p>
            <a:endParaRPr lang="en-US" dirty="0"/>
          </a:p>
        </p:txBody>
      </p:sp>
    </p:spTree>
    <p:extLst>
      <p:ext uri="{BB962C8B-B14F-4D97-AF65-F5344CB8AC3E}">
        <p14:creationId xmlns:p14="http://schemas.microsoft.com/office/powerpoint/2010/main" val="417426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suggestions</a:t>
            </a:r>
          </a:p>
        </p:txBody>
      </p:sp>
      <p:sp>
        <p:nvSpPr>
          <p:cNvPr id="3" name="Content Placeholder 2"/>
          <p:cNvSpPr>
            <a:spLocks noGrp="1"/>
          </p:cNvSpPr>
          <p:nvPr>
            <p:ph idx="1"/>
          </p:nvPr>
        </p:nvSpPr>
        <p:spPr>
          <a:xfrm>
            <a:off x="502920" y="530352"/>
            <a:ext cx="8183880" cy="4575048"/>
          </a:xfrm>
        </p:spPr>
        <p:txBody>
          <a:bodyPr>
            <a:normAutofit/>
          </a:bodyPr>
          <a:lstStyle/>
          <a:p>
            <a:r>
              <a:rPr lang="en-US" dirty="0"/>
              <a:t>Have students do the tasks AS they listen, not after the listening passage is done. </a:t>
            </a:r>
          </a:p>
          <a:p>
            <a:pPr marL="0" indent="0">
              <a:buNone/>
            </a:pPr>
            <a:endParaRPr lang="en-US" dirty="0"/>
          </a:p>
          <a:p>
            <a:r>
              <a:rPr lang="en-US" dirty="0"/>
              <a:t>Try to play a segment only once or twice.  If students still have difficulty, </a:t>
            </a:r>
            <a:r>
              <a:rPr lang="en-US" b="1" dirty="0"/>
              <a:t>tell them the answers</a:t>
            </a:r>
            <a:r>
              <a:rPr lang="en-US" dirty="0"/>
              <a:t> and play the audio again and let them decode it, this time  knowing what they are listening for. </a:t>
            </a:r>
          </a:p>
        </p:txBody>
      </p:sp>
    </p:spTree>
    <p:extLst>
      <p:ext uri="{BB962C8B-B14F-4D97-AF65-F5344CB8AC3E}">
        <p14:creationId xmlns:p14="http://schemas.microsoft.com/office/powerpoint/2010/main" val="205850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Creative listening activities</a:t>
            </a:r>
          </a:p>
        </p:txBody>
      </p:sp>
      <p:sp>
        <p:nvSpPr>
          <p:cNvPr id="3" name="Content Placeholder 2"/>
          <p:cNvSpPr>
            <a:spLocks noGrp="1"/>
          </p:cNvSpPr>
          <p:nvPr>
            <p:ph idx="1"/>
          </p:nvPr>
        </p:nvSpPr>
        <p:spPr>
          <a:xfrm>
            <a:off x="502920" y="795528"/>
            <a:ext cx="8183880" cy="4187952"/>
          </a:xfrm>
        </p:spPr>
        <p:txBody>
          <a:bodyPr>
            <a:normAutofit lnSpcReduction="10000"/>
          </a:bodyPr>
          <a:lstStyle/>
          <a:p>
            <a:r>
              <a:rPr lang="en-US" dirty="0"/>
              <a:t>Circle the word you hear</a:t>
            </a:r>
          </a:p>
          <a:p>
            <a:pPr lvl="1"/>
            <a:r>
              <a:rPr lang="en-US" dirty="0"/>
              <a:t>15         50   </a:t>
            </a:r>
          </a:p>
          <a:p>
            <a:pPr lvl="1"/>
            <a:r>
              <a:rPr lang="en-US" dirty="0"/>
              <a:t>18         80</a:t>
            </a:r>
          </a:p>
          <a:p>
            <a:pPr lvl="1"/>
            <a:r>
              <a:rPr lang="en-US" dirty="0"/>
              <a:t>Stomachache         headache  </a:t>
            </a:r>
          </a:p>
          <a:p>
            <a:pPr lvl="1"/>
            <a:r>
              <a:rPr lang="en-US" dirty="0"/>
              <a:t>Rest your head      rest in bed</a:t>
            </a:r>
          </a:p>
          <a:p>
            <a:r>
              <a:rPr lang="en-US" dirty="0"/>
              <a:t>Second word dictation</a:t>
            </a:r>
          </a:p>
          <a:p>
            <a:pPr lvl="1"/>
            <a:r>
              <a:rPr lang="en-US" dirty="0"/>
              <a:t>You </a:t>
            </a:r>
            <a:r>
              <a:rPr lang="en-US" dirty="0" err="1"/>
              <a:t>gonna</a:t>
            </a:r>
            <a:r>
              <a:rPr lang="en-US" dirty="0"/>
              <a:t> come? </a:t>
            </a:r>
          </a:p>
          <a:p>
            <a:pPr lvl="1"/>
            <a:r>
              <a:rPr lang="en-US" dirty="0" err="1"/>
              <a:t>Whaddya</a:t>
            </a:r>
            <a:r>
              <a:rPr lang="en-US" dirty="0"/>
              <a:t> want? </a:t>
            </a:r>
          </a:p>
          <a:p>
            <a:pPr lvl="1"/>
            <a:r>
              <a:rPr lang="en-US" dirty="0" err="1"/>
              <a:t>Djeet</a:t>
            </a:r>
            <a:r>
              <a:rPr lang="en-US" dirty="0"/>
              <a:t> yet? </a:t>
            </a:r>
          </a:p>
          <a:p>
            <a:pPr lvl="1"/>
            <a:r>
              <a:rPr lang="en-US" dirty="0" err="1"/>
              <a:t>Dya</a:t>
            </a:r>
            <a:r>
              <a:rPr lang="en-US" dirty="0"/>
              <a:t> </a:t>
            </a:r>
            <a:r>
              <a:rPr lang="en-US" dirty="0" err="1"/>
              <a:t>wanna</a:t>
            </a:r>
            <a:r>
              <a:rPr lang="en-US" dirty="0"/>
              <a:t> get together later?</a:t>
            </a:r>
          </a:p>
        </p:txBody>
      </p:sp>
    </p:spTree>
    <p:extLst>
      <p:ext uri="{BB962C8B-B14F-4D97-AF65-F5344CB8AC3E}">
        <p14:creationId xmlns:p14="http://schemas.microsoft.com/office/powerpoint/2010/main" val="251986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listening activity ideas</a:t>
            </a:r>
          </a:p>
        </p:txBody>
      </p:sp>
      <p:sp>
        <p:nvSpPr>
          <p:cNvPr id="3" name="Content Placeholder 2"/>
          <p:cNvSpPr>
            <a:spLocks noGrp="1"/>
          </p:cNvSpPr>
          <p:nvPr>
            <p:ph idx="1"/>
          </p:nvPr>
        </p:nvSpPr>
        <p:spPr>
          <a:xfrm>
            <a:off x="502920" y="530352"/>
            <a:ext cx="8183880" cy="4803648"/>
          </a:xfrm>
        </p:spPr>
        <p:txBody>
          <a:bodyPr>
            <a:normAutofit lnSpcReduction="10000"/>
          </a:bodyPr>
          <a:lstStyle/>
          <a:p>
            <a:r>
              <a:rPr lang="en-US" dirty="0"/>
              <a:t>Use the internet for audio clips</a:t>
            </a:r>
          </a:p>
          <a:p>
            <a:pPr lvl="1"/>
            <a:r>
              <a:rPr lang="en-US" dirty="0"/>
              <a:t>Sometimes are designed for ELLs</a:t>
            </a:r>
          </a:p>
          <a:p>
            <a:pPr marL="603504" lvl="2" indent="0">
              <a:buNone/>
            </a:pPr>
            <a:r>
              <a:rPr lang="en-US" dirty="0"/>
              <a:t>different context,  international adults learning English for pleasure or travel – still useful</a:t>
            </a:r>
          </a:p>
          <a:p>
            <a:pPr marL="0" indent="0">
              <a:buNone/>
            </a:pPr>
            <a:endParaRPr lang="en-US" dirty="0"/>
          </a:p>
          <a:p>
            <a:r>
              <a:rPr lang="en-US" dirty="0"/>
              <a:t>Randall’s Cyber ESL Listening Lab</a:t>
            </a:r>
          </a:p>
          <a:p>
            <a:pPr lvl="1"/>
            <a:r>
              <a:rPr lang="en-US" dirty="0">
                <a:hlinkClick r:id="rId2"/>
              </a:rPr>
              <a:t>http://esl-lab.com/</a:t>
            </a:r>
            <a:endParaRPr lang="en-US" dirty="0"/>
          </a:p>
          <a:p>
            <a:pPr lvl="1"/>
            <a:r>
              <a:rPr lang="en-US" dirty="0"/>
              <a:t>TON of listening clips, </a:t>
            </a:r>
          </a:p>
          <a:p>
            <a:pPr lvl="1"/>
            <a:r>
              <a:rPr lang="en-US" dirty="0"/>
              <a:t>3 different levels on lots of topics</a:t>
            </a:r>
          </a:p>
          <a:p>
            <a:pPr lvl="1"/>
            <a:r>
              <a:rPr lang="en-US" dirty="0"/>
              <a:t>Pre-listening, listening, grammar and post-listening exercises already made up</a:t>
            </a:r>
          </a:p>
          <a:p>
            <a:pPr lvl="1"/>
            <a:r>
              <a:rPr lang="en-US" dirty="0"/>
              <a:t>Free!</a:t>
            </a:r>
          </a:p>
          <a:p>
            <a:endParaRPr lang="en-US" dirty="0"/>
          </a:p>
          <a:p>
            <a:pPr marL="603504" lvl="2" indent="0">
              <a:buNone/>
            </a:pPr>
            <a:endParaRPr lang="en-US" dirty="0"/>
          </a:p>
        </p:txBody>
      </p:sp>
    </p:spTree>
    <p:extLst>
      <p:ext uri="{BB962C8B-B14F-4D97-AF65-F5344CB8AC3E}">
        <p14:creationId xmlns:p14="http://schemas.microsoft.com/office/powerpoint/2010/main" val="128181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endParaRPr lang="en-US" i="1" dirty="0"/>
          </a:p>
          <a:p>
            <a:r>
              <a:rPr lang="en-US" i="1" dirty="0"/>
              <a:t>Active Listening</a:t>
            </a:r>
            <a:r>
              <a:rPr lang="en-US" dirty="0"/>
              <a:t>, Steven Brown and Dorolyn Smith, Cambridge University Press, 2007, </a:t>
            </a:r>
          </a:p>
          <a:p>
            <a:pPr marL="0" indent="0">
              <a:buNone/>
            </a:pPr>
            <a:endParaRPr lang="en-US" i="1" dirty="0"/>
          </a:p>
          <a:p>
            <a:r>
              <a:rPr lang="en-US" i="1" dirty="0"/>
              <a:t>Language Assessment: Principles and Classroom Practices</a:t>
            </a:r>
            <a:r>
              <a:rPr lang="en-US" dirty="0"/>
              <a:t>, H. Douglas Brown and </a:t>
            </a:r>
            <a:r>
              <a:rPr lang="en-US" dirty="0" err="1"/>
              <a:t>Priyanvada</a:t>
            </a:r>
            <a:r>
              <a:rPr lang="en-US" dirty="0"/>
              <a:t> </a:t>
            </a:r>
            <a:r>
              <a:rPr lang="en-US" dirty="0" err="1"/>
              <a:t>Abeywickrama</a:t>
            </a:r>
            <a:r>
              <a:rPr lang="en-US" dirty="0"/>
              <a:t>, Pearson Education, Inc., 2010</a:t>
            </a:r>
          </a:p>
        </p:txBody>
      </p:sp>
    </p:spTree>
    <p:extLst>
      <p:ext uri="{BB962C8B-B14F-4D97-AF65-F5344CB8AC3E}">
        <p14:creationId xmlns:p14="http://schemas.microsoft.com/office/powerpoint/2010/main" val="20261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051560"/>
          </a:xfrm>
        </p:spPr>
        <p:txBody>
          <a:bodyPr/>
          <a:lstStyle/>
          <a:p>
            <a:r>
              <a:rPr lang="en-US" dirty="0"/>
              <a:t>And yet it is so critical!</a:t>
            </a:r>
          </a:p>
        </p:txBody>
      </p:sp>
      <p:sp>
        <p:nvSpPr>
          <p:cNvPr id="3" name="Content Placeholder 2"/>
          <p:cNvSpPr>
            <a:spLocks noGrp="1"/>
          </p:cNvSpPr>
          <p:nvPr>
            <p:ph idx="1"/>
          </p:nvPr>
        </p:nvSpPr>
        <p:spPr>
          <a:xfrm>
            <a:off x="457200" y="685800"/>
            <a:ext cx="8183880" cy="4187952"/>
          </a:xfrm>
        </p:spPr>
        <p:txBody>
          <a:bodyPr>
            <a:normAutofit lnSpcReduction="10000"/>
          </a:bodyPr>
          <a:lstStyle/>
          <a:p>
            <a:r>
              <a:rPr lang="en-US" dirty="0"/>
              <a:t>Many students find listening to be one of the most difficult skills in English</a:t>
            </a:r>
          </a:p>
          <a:p>
            <a:endParaRPr lang="en-US" dirty="0"/>
          </a:p>
          <a:p>
            <a:r>
              <a:rPr lang="en-US" dirty="0"/>
              <a:t>Students often complain that they can understand us, but are lost when they leave the classroom</a:t>
            </a:r>
          </a:p>
          <a:p>
            <a:endParaRPr lang="en-US" dirty="0"/>
          </a:p>
          <a:p>
            <a:r>
              <a:rPr lang="en-US" dirty="0"/>
              <a:t>Teachers need to teach students to be active listeners, which may be a new approach for many</a:t>
            </a:r>
          </a:p>
          <a:p>
            <a:endParaRPr lang="en-US" dirty="0"/>
          </a:p>
          <a:p>
            <a:endParaRPr lang="en-US" dirty="0"/>
          </a:p>
          <a:p>
            <a:endParaRPr lang="en-US" dirty="0"/>
          </a:p>
        </p:txBody>
      </p:sp>
    </p:spTree>
    <p:extLst>
      <p:ext uri="{BB962C8B-B14F-4D97-AF65-F5344CB8AC3E}">
        <p14:creationId xmlns:p14="http://schemas.microsoft.com/office/powerpoint/2010/main" val="423054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solidFill>
                  <a:schemeClr val="accent1">
                    <a:lumMod val="75000"/>
                  </a:schemeClr>
                </a:solidFill>
              </a:rPr>
              <a:t>Our goals today are to. . . </a:t>
            </a:r>
            <a:br>
              <a:rPr lang="en-US" dirty="0">
                <a:solidFill>
                  <a:schemeClr val="accent1">
                    <a:lumMod val="75000"/>
                  </a:schemeClr>
                </a:solidFill>
              </a:rPr>
            </a:br>
            <a:endParaRPr lang="en-US" dirty="0"/>
          </a:p>
        </p:txBody>
      </p:sp>
      <p:sp>
        <p:nvSpPr>
          <p:cNvPr id="3" name="Content Placeholder 2"/>
          <p:cNvSpPr>
            <a:spLocks noGrp="1"/>
          </p:cNvSpPr>
          <p:nvPr>
            <p:ph idx="1"/>
          </p:nvPr>
        </p:nvSpPr>
        <p:spPr/>
        <p:txBody>
          <a:bodyPr>
            <a:normAutofit lnSpcReduction="10000"/>
          </a:bodyPr>
          <a:lstStyle/>
          <a:p>
            <a:r>
              <a:rPr lang="en-US" sz="3200" dirty="0"/>
              <a:t>understand more about the skill of listening itself</a:t>
            </a:r>
          </a:p>
          <a:p>
            <a:pPr marL="0" indent="0">
              <a:buNone/>
            </a:pPr>
            <a:endParaRPr lang="en-US" sz="3200" dirty="0"/>
          </a:p>
          <a:p>
            <a:r>
              <a:rPr lang="en-US" sz="3200" dirty="0"/>
              <a:t>explore the different types of listening</a:t>
            </a:r>
          </a:p>
          <a:p>
            <a:pPr marL="0" indent="0">
              <a:buNone/>
            </a:pPr>
            <a:endParaRPr lang="en-US" sz="3200" dirty="0"/>
          </a:p>
          <a:p>
            <a:r>
              <a:rPr lang="en-US" sz="3200" dirty="0"/>
              <a:t>offer practical strategies, techniques and websites to use </a:t>
            </a:r>
          </a:p>
          <a:p>
            <a:endParaRPr lang="en-US" dirty="0"/>
          </a:p>
        </p:txBody>
      </p:sp>
    </p:spTree>
    <p:extLst>
      <p:ext uri="{BB962C8B-B14F-4D97-AF65-F5344CB8AC3E}">
        <p14:creationId xmlns:p14="http://schemas.microsoft.com/office/powerpoint/2010/main" val="268789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02920" y="530352"/>
            <a:ext cx="8183880" cy="4727448"/>
          </a:xfrm>
        </p:spPr>
        <p:txBody>
          <a:bodyPr>
            <a:normAutofit/>
          </a:bodyPr>
          <a:lstStyle/>
          <a:p>
            <a:r>
              <a:rPr lang="en-US" dirty="0"/>
              <a:t>Listening is intricately tied up with speaking </a:t>
            </a:r>
          </a:p>
          <a:p>
            <a:r>
              <a:rPr lang="en-US" dirty="0"/>
              <a:t>Listening is a critical part of second language acquisition</a:t>
            </a:r>
          </a:p>
          <a:p>
            <a:r>
              <a:rPr lang="en-US" dirty="0"/>
              <a:t>Progress in L2 reading, speaking and writing doesn’t happen without listening</a:t>
            </a:r>
          </a:p>
          <a:p>
            <a:pPr marL="0" indent="0">
              <a:buNone/>
            </a:pPr>
            <a:endParaRPr lang="en-US" dirty="0"/>
          </a:p>
          <a:p>
            <a:pPr marL="0" indent="0">
              <a:buNone/>
            </a:pPr>
            <a:r>
              <a:rPr lang="en-US" dirty="0"/>
              <a:t>BUT - </a:t>
            </a:r>
          </a:p>
          <a:p>
            <a:pPr marL="0" indent="0">
              <a:buNone/>
            </a:pPr>
            <a:r>
              <a:rPr lang="en-US" dirty="0"/>
              <a:t>** we can’t see it!  And we can’t see or hear progress in it .  .  .  **</a:t>
            </a:r>
          </a:p>
          <a:p>
            <a:pPr marL="0" indent="0">
              <a:buNone/>
            </a:pPr>
            <a:endParaRPr lang="en-US" dirty="0"/>
          </a:p>
        </p:txBody>
      </p:sp>
    </p:spTree>
    <p:extLst>
      <p:ext uri="{BB962C8B-B14F-4D97-AF65-F5344CB8AC3E}">
        <p14:creationId xmlns:p14="http://schemas.microsoft.com/office/powerpoint/2010/main" val="115390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24400"/>
            <a:ext cx="8183880" cy="1310640"/>
          </a:xfrm>
        </p:spPr>
        <p:txBody>
          <a:bodyPr>
            <a:normAutofit/>
          </a:bodyPr>
          <a:lstStyle/>
          <a:p>
            <a:r>
              <a:rPr lang="en-US" dirty="0"/>
              <a:t>Listening take up a lot of the learner’s time. . .</a:t>
            </a:r>
          </a:p>
        </p:txBody>
      </p:sp>
      <p:sp>
        <p:nvSpPr>
          <p:cNvPr id="3" name="Content Placeholder 2"/>
          <p:cNvSpPr>
            <a:spLocks noGrp="1"/>
          </p:cNvSpPr>
          <p:nvPr>
            <p:ph idx="1"/>
          </p:nvPr>
        </p:nvSpPr>
        <p:spPr>
          <a:xfrm>
            <a:off x="502920" y="530352"/>
            <a:ext cx="8183880" cy="4803648"/>
          </a:xfrm>
        </p:spPr>
        <p:txBody>
          <a:bodyPr/>
          <a:lstStyle/>
          <a:p>
            <a:pPr marL="0" indent="0">
              <a:buNone/>
            </a:pPr>
            <a:r>
              <a:rPr lang="en-US" dirty="0"/>
              <a:t>From Brown and </a:t>
            </a:r>
            <a:r>
              <a:rPr lang="en-US" dirty="0" err="1"/>
              <a:t>Abeywickrama</a:t>
            </a:r>
            <a:r>
              <a:rPr lang="en-US" dirty="0"/>
              <a:t>, p. 161:</a:t>
            </a:r>
          </a:p>
          <a:p>
            <a:endParaRPr lang="en-US" dirty="0"/>
          </a:p>
          <a:p>
            <a:pPr marL="0" indent="0">
              <a:buNone/>
            </a:pPr>
            <a:r>
              <a:rPr lang="en-US" dirty="0"/>
              <a:t>. . .input in the aural-oral mode accounts for a large proportion of successful language acquisition.  . . .  Whether in the workplace, educational or home context, aural comprehension far outweighs oral production in quantifiable terms of time, number of words, effort and attention. </a:t>
            </a:r>
          </a:p>
          <a:p>
            <a:endParaRPr lang="en-US" dirty="0"/>
          </a:p>
        </p:txBody>
      </p:sp>
    </p:spTree>
    <p:extLst>
      <p:ext uri="{BB962C8B-B14F-4D97-AF65-F5344CB8AC3E}">
        <p14:creationId xmlns:p14="http://schemas.microsoft.com/office/powerpoint/2010/main" val="1191812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listening hard? </a:t>
            </a:r>
          </a:p>
        </p:txBody>
      </p:sp>
      <p:sp>
        <p:nvSpPr>
          <p:cNvPr id="3" name="Content Placeholder 2"/>
          <p:cNvSpPr>
            <a:spLocks noGrp="1"/>
          </p:cNvSpPr>
          <p:nvPr>
            <p:ph idx="1"/>
          </p:nvPr>
        </p:nvSpPr>
        <p:spPr>
          <a:xfrm>
            <a:off x="502920" y="530352"/>
            <a:ext cx="8183880" cy="4803648"/>
          </a:xfrm>
        </p:spPr>
        <p:txBody>
          <a:bodyPr>
            <a:normAutofit lnSpcReduction="10000"/>
          </a:bodyPr>
          <a:lstStyle/>
          <a:p>
            <a:r>
              <a:rPr lang="en-US" dirty="0">
                <a:solidFill>
                  <a:schemeClr val="accent1">
                    <a:lumMod val="75000"/>
                  </a:schemeClr>
                </a:solidFill>
              </a:rPr>
              <a:t>Clustering</a:t>
            </a:r>
            <a:r>
              <a:rPr lang="en-US" dirty="0"/>
              <a:t> – need to rapidly attend to appropriate chunks of language</a:t>
            </a:r>
          </a:p>
          <a:p>
            <a:r>
              <a:rPr lang="en-US" dirty="0">
                <a:solidFill>
                  <a:schemeClr val="accent1">
                    <a:lumMod val="75000"/>
                  </a:schemeClr>
                </a:solidFill>
              </a:rPr>
              <a:t>Redundancy</a:t>
            </a:r>
            <a:r>
              <a:rPr lang="en-US" dirty="0"/>
              <a:t> –repetitions, rephrasing, etc. typical of unrehearsed spoken language </a:t>
            </a:r>
          </a:p>
          <a:p>
            <a:r>
              <a:rPr lang="en-US" dirty="0">
                <a:solidFill>
                  <a:schemeClr val="accent1">
                    <a:lumMod val="75000"/>
                  </a:schemeClr>
                </a:solidFill>
              </a:rPr>
              <a:t>Reduced forms </a:t>
            </a:r>
            <a:r>
              <a:rPr lang="en-US" dirty="0"/>
              <a:t>– these may be brand new to many learners and makes the spoken language differ tremendously from what they are studying in class or had previously learned</a:t>
            </a:r>
          </a:p>
          <a:p>
            <a:r>
              <a:rPr lang="en-US" dirty="0">
                <a:solidFill>
                  <a:schemeClr val="accent1">
                    <a:lumMod val="75000"/>
                  </a:schemeClr>
                </a:solidFill>
              </a:rPr>
              <a:t>Performance variables </a:t>
            </a:r>
            <a:r>
              <a:rPr lang="en-US" dirty="0"/>
              <a:t>– hesitations, false starts, pauses, self-corrections</a:t>
            </a:r>
          </a:p>
        </p:txBody>
      </p:sp>
    </p:spTree>
    <p:extLst>
      <p:ext uri="{BB962C8B-B14F-4D97-AF65-F5344CB8AC3E}">
        <p14:creationId xmlns:p14="http://schemas.microsoft.com/office/powerpoint/2010/main" val="277819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         Also taken from Brown and </a:t>
            </a:r>
            <a:r>
              <a:rPr lang="en-US" sz="2000" dirty="0" err="1"/>
              <a:t>Abeywickrama</a:t>
            </a:r>
            <a:r>
              <a:rPr lang="en-US" sz="2000" dirty="0"/>
              <a:t>, p. 164</a:t>
            </a:r>
          </a:p>
        </p:txBody>
      </p:sp>
      <p:sp>
        <p:nvSpPr>
          <p:cNvPr id="3" name="Content Placeholder 2"/>
          <p:cNvSpPr>
            <a:spLocks noGrp="1"/>
          </p:cNvSpPr>
          <p:nvPr>
            <p:ph idx="1"/>
          </p:nvPr>
        </p:nvSpPr>
        <p:spPr>
          <a:xfrm>
            <a:off x="502920" y="530352"/>
            <a:ext cx="8183880" cy="4575048"/>
          </a:xfrm>
        </p:spPr>
        <p:txBody>
          <a:bodyPr/>
          <a:lstStyle/>
          <a:p>
            <a:r>
              <a:rPr lang="en-US" dirty="0">
                <a:solidFill>
                  <a:schemeClr val="accent1">
                    <a:lumMod val="75000"/>
                  </a:schemeClr>
                </a:solidFill>
              </a:rPr>
              <a:t>Colloquial language </a:t>
            </a:r>
            <a:r>
              <a:rPr lang="en-US" dirty="0"/>
              <a:t>– idioms, slang, reduced forms, shared cultural knowledge</a:t>
            </a:r>
          </a:p>
          <a:p>
            <a:r>
              <a:rPr lang="en-US" dirty="0">
                <a:solidFill>
                  <a:schemeClr val="accent1">
                    <a:lumMod val="75000"/>
                  </a:schemeClr>
                </a:solidFill>
              </a:rPr>
              <a:t>Discourse markers </a:t>
            </a:r>
            <a:r>
              <a:rPr lang="en-US" dirty="0"/>
              <a:t>– sequential markers, signal phrases</a:t>
            </a:r>
          </a:p>
          <a:p>
            <a:r>
              <a:rPr lang="en-US" dirty="0">
                <a:solidFill>
                  <a:schemeClr val="accent1">
                    <a:lumMod val="75000"/>
                  </a:schemeClr>
                </a:solidFill>
              </a:rPr>
              <a:t>Rate of delivery</a:t>
            </a:r>
          </a:p>
          <a:p>
            <a:r>
              <a:rPr lang="en-US" dirty="0">
                <a:solidFill>
                  <a:schemeClr val="accent1">
                    <a:lumMod val="75000"/>
                  </a:schemeClr>
                </a:solidFill>
              </a:rPr>
              <a:t>Stress, rhythm, and intonation </a:t>
            </a:r>
            <a:r>
              <a:rPr lang="en-US" dirty="0"/>
              <a:t>as expressed in rapid spoken language</a:t>
            </a:r>
          </a:p>
          <a:p>
            <a:r>
              <a:rPr lang="en-US" dirty="0">
                <a:solidFill>
                  <a:schemeClr val="accent1">
                    <a:lumMod val="75000"/>
                  </a:schemeClr>
                </a:solidFill>
              </a:rPr>
              <a:t>Interaction</a:t>
            </a:r>
            <a:r>
              <a:rPr lang="en-US" dirty="0"/>
              <a:t> – or turn-taking.  </a:t>
            </a:r>
          </a:p>
        </p:txBody>
      </p:sp>
    </p:spTree>
    <p:extLst>
      <p:ext uri="{BB962C8B-B14F-4D97-AF65-F5344CB8AC3E}">
        <p14:creationId xmlns:p14="http://schemas.microsoft.com/office/powerpoint/2010/main" val="366804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let’s think about. . .</a:t>
            </a:r>
          </a:p>
        </p:txBody>
      </p:sp>
      <p:sp>
        <p:nvSpPr>
          <p:cNvPr id="3" name="Content Placeholder 2"/>
          <p:cNvSpPr>
            <a:spLocks noGrp="1"/>
          </p:cNvSpPr>
          <p:nvPr>
            <p:ph idx="1"/>
          </p:nvPr>
        </p:nvSpPr>
        <p:spPr/>
        <p:txBody>
          <a:bodyPr>
            <a:normAutofit/>
            <a:scene3d>
              <a:camera prst="isometricOffAxis1Right"/>
              <a:lightRig rig="threePt" dir="t"/>
            </a:scene3d>
          </a:bodyPr>
          <a:lstStyle/>
          <a:p>
            <a:pPr marL="0" indent="0">
              <a:buNone/>
            </a:pPr>
            <a:r>
              <a:rPr lang="en-US" sz="6600" dirty="0">
                <a:ln w="10160">
                  <a:solidFill>
                    <a:schemeClr val="accent1"/>
                  </a:solidFill>
                  <a:prstDash val="solid"/>
                </a:ln>
                <a:solidFill>
                  <a:srgbClr val="FFFFFF"/>
                </a:solidFill>
                <a:effectLst>
                  <a:outerShdw blurRad="38100" dist="32000" dir="5400000" algn="tl">
                    <a:srgbClr val="000000">
                      <a:alpha val="30000"/>
                    </a:srgbClr>
                  </a:outerShdw>
                </a:effectLst>
              </a:rPr>
              <a:t>How L2 learners approach listening:</a:t>
            </a:r>
          </a:p>
        </p:txBody>
      </p:sp>
    </p:spTree>
    <p:extLst>
      <p:ext uri="{BB962C8B-B14F-4D97-AF65-F5344CB8AC3E}">
        <p14:creationId xmlns:p14="http://schemas.microsoft.com/office/powerpoint/2010/main" val="247224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1660</TotalTime>
  <Words>1403</Words>
  <Application>Microsoft Office PowerPoint</Application>
  <PresentationFormat>On-screen Show (4:3)</PresentationFormat>
  <Paragraphs>192</Paragraphs>
  <Slides>29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Verdana</vt:lpstr>
      <vt:lpstr>Wingdings 2</vt:lpstr>
      <vt:lpstr>Aspect</vt:lpstr>
      <vt:lpstr>Listening:   Theory and Practice</vt:lpstr>
      <vt:lpstr>The often neglected skill of listening</vt:lpstr>
      <vt:lpstr>And yet it is so critical!</vt:lpstr>
      <vt:lpstr>Our goals today are to. . .  </vt:lpstr>
      <vt:lpstr>PowerPoint Presentation</vt:lpstr>
      <vt:lpstr>Listening take up a lot of the learner’s time. . .</vt:lpstr>
      <vt:lpstr>What makes listening hard? </vt:lpstr>
      <vt:lpstr>         Also taken from Brown and Abeywickrama, p. 164</vt:lpstr>
      <vt:lpstr>So let’s think about. . .</vt:lpstr>
      <vt:lpstr>Bottom-up vs. top-down</vt:lpstr>
      <vt:lpstr>BRICK WALL METAPHOR             </vt:lpstr>
      <vt:lpstr>quoted from Active Listening, Brown and Smith, 2007 introduction, pp. ix – x. </vt:lpstr>
      <vt:lpstr>Which way do your students approach listening? </vt:lpstr>
      <vt:lpstr>PowerPoint Presentation</vt:lpstr>
      <vt:lpstr>PowerPoint Presentation</vt:lpstr>
      <vt:lpstr>Microskills and Macroskills</vt:lpstr>
      <vt:lpstr>Macroskills are the ability to:  </vt:lpstr>
      <vt:lpstr>PowerPoint Presentation</vt:lpstr>
      <vt:lpstr>So to teach listening. . .</vt:lpstr>
      <vt:lpstr>Types of listening tasks</vt:lpstr>
      <vt:lpstr>Listening for inferences can be hard.</vt:lpstr>
      <vt:lpstr>      Taken from Active Listening, Brown and Smith, p. xi</vt:lpstr>
      <vt:lpstr>Pre -listening strategies                (very similar to pre-reading strategies)</vt:lpstr>
      <vt:lpstr>Practical suggestions</vt:lpstr>
      <vt:lpstr>PowerPoint Presentation</vt:lpstr>
      <vt:lpstr>Practical suggestions</vt:lpstr>
      <vt:lpstr>Some Creative listening activities</vt:lpstr>
      <vt:lpstr>More listening activity ideas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Theory and Practice</dc:title>
  <dc:creator>Admin</dc:creator>
  <cp:lastModifiedBy>Missy Slaathaug</cp:lastModifiedBy>
  <cp:revision>31</cp:revision>
  <dcterms:created xsi:type="dcterms:W3CDTF">2015-10-28T19:24:31Z</dcterms:created>
  <dcterms:modified xsi:type="dcterms:W3CDTF">2016-03-03T16:46:43Z</dcterms:modified>
</cp:coreProperties>
</file>