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7" r:id="rId1"/>
    <p:sldMasterId id="2147483788" r:id="rId2"/>
  </p:sldMasterIdLst>
  <p:sldIdLst>
    <p:sldId id="256" r:id="rId3"/>
    <p:sldId id="258" r:id="rId4"/>
    <p:sldId id="257" r:id="rId5"/>
    <p:sldId id="291" r:id="rId6"/>
    <p:sldId id="286" r:id="rId7"/>
    <p:sldId id="284" r:id="rId8"/>
    <p:sldId id="293" r:id="rId9"/>
    <p:sldId id="294" r:id="rId10"/>
    <p:sldId id="288" r:id="rId11"/>
    <p:sldId id="290" r:id="rId12"/>
    <p:sldId id="289" r:id="rId13"/>
    <p:sldId id="287" r:id="rId14"/>
    <p:sldId id="285" r:id="rId15"/>
    <p:sldId id="292"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9" r:id="rId34"/>
    <p:sldId id="280" r:id="rId35"/>
    <p:sldId id="281" r:id="rId36"/>
    <p:sldId id="282" r:id="rId37"/>
    <p:sldId id="28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7" autoAdjust="0"/>
    <p:restoredTop sz="94660"/>
  </p:normalViewPr>
  <p:slideViewPr>
    <p:cSldViewPr snapToGrid="0">
      <p:cViewPr varScale="1">
        <p:scale>
          <a:sx n="131" d="100"/>
          <a:sy n="131" d="100"/>
        </p:scale>
        <p:origin x="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 Id="rId43"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1/7/18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3045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1/7/18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055324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1/7/18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889719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1/7/18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734809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1/7/18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5243776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1/7/18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7429233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1/7/18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6770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1/7/18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7858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6E70695-CD60-4B75-801A-F761C87CE1B8}" type="datetimeFigureOut">
              <a:rPr lang="en-US" smtClean="0"/>
              <a:pPr>
                <a:defRPr/>
              </a:pPr>
              <a:t>1/7/18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pPr>
              <a:defRPr/>
            </a:pPr>
            <a:fld id="{8DEB885D-7611-4285-B39D-63E5C4D3E66F}" type="slidenum">
              <a:rPr lang="en-US" smtClean="0"/>
              <a:pPr>
                <a:defRPr/>
              </a:pPr>
              <a:t>‹#›</a:t>
            </a:fld>
            <a:endParaRPr lang="en-US" dirty="0"/>
          </a:p>
        </p:txBody>
      </p:sp>
    </p:spTree>
    <p:extLst>
      <p:ext uri="{BB962C8B-B14F-4D97-AF65-F5344CB8AC3E}">
        <p14:creationId xmlns:p14="http://schemas.microsoft.com/office/powerpoint/2010/main" val="260877776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6E70695-CD60-4B75-801A-F761C87CE1B8}" type="datetimeFigureOut">
              <a:rPr lang="en-US" smtClean="0"/>
              <a:pPr>
                <a:defRPr/>
              </a:pPr>
              <a:t>1/7/18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EB885D-7611-4285-B39D-63E5C4D3E66F}" type="slidenum">
              <a:rPr lang="en-US" smtClean="0"/>
              <a:pPr>
                <a:defRPr/>
              </a:pPr>
              <a:t>‹#›</a:t>
            </a:fld>
            <a:endParaRPr lang="en-US" dirty="0"/>
          </a:p>
        </p:txBody>
      </p:sp>
    </p:spTree>
    <p:extLst>
      <p:ext uri="{BB962C8B-B14F-4D97-AF65-F5344CB8AC3E}">
        <p14:creationId xmlns:p14="http://schemas.microsoft.com/office/powerpoint/2010/main" val="357128257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pPr>
              <a:defRPr/>
            </a:pPr>
            <a:fld id="{B6E70695-CD60-4B75-801A-F761C87CE1B8}" type="datetimeFigureOut">
              <a:rPr lang="en-US" smtClean="0"/>
              <a:pPr>
                <a:defRPr/>
              </a:pPr>
              <a:t>1/7/18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pPr>
              <a:defRPr/>
            </a:pPr>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pPr>
              <a:defRPr/>
            </a:pPr>
            <a:fld id="{8DEB885D-7611-4285-B39D-63E5C4D3E66F}" type="slidenum">
              <a:rPr lang="en-US" smtClean="0"/>
              <a:pPr>
                <a:defRPr/>
              </a:pPr>
              <a:t>‹#›</a:t>
            </a:fld>
            <a:endParaRPr lang="en-US" dirty="0"/>
          </a:p>
        </p:txBody>
      </p:sp>
    </p:spTree>
    <p:extLst>
      <p:ext uri="{BB962C8B-B14F-4D97-AF65-F5344CB8AC3E}">
        <p14:creationId xmlns:p14="http://schemas.microsoft.com/office/powerpoint/2010/main" val="150875611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1/7/18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8146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B6E70695-CD60-4B75-801A-F761C87CE1B8}" type="datetimeFigureOut">
              <a:rPr lang="en-US" smtClean="0"/>
              <a:pPr>
                <a:defRPr/>
              </a:pPr>
              <a:t>1/7/18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EB885D-7611-4285-B39D-63E5C4D3E66F}" type="slidenum">
              <a:rPr lang="en-US" smtClean="0"/>
              <a:pPr>
                <a:defRPr/>
              </a:pPr>
              <a:t>‹#›</a:t>
            </a:fld>
            <a:endParaRPr lang="en-US" dirty="0"/>
          </a:p>
        </p:txBody>
      </p:sp>
    </p:spTree>
    <p:extLst>
      <p:ext uri="{BB962C8B-B14F-4D97-AF65-F5344CB8AC3E}">
        <p14:creationId xmlns:p14="http://schemas.microsoft.com/office/powerpoint/2010/main" val="85761154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6E70695-CD60-4B75-801A-F761C87CE1B8}" type="datetimeFigureOut">
              <a:rPr lang="en-US" smtClean="0"/>
              <a:pPr>
                <a:defRPr/>
              </a:pPr>
              <a:t>1/7/18</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DEB885D-7611-4285-B39D-63E5C4D3E66F}" type="slidenum">
              <a:rPr lang="en-US" smtClean="0"/>
              <a:pPr>
                <a:defRPr/>
              </a:pPr>
              <a:t>‹#›</a:t>
            </a:fld>
            <a:endParaRPr lang="en-US" dirty="0"/>
          </a:p>
        </p:txBody>
      </p:sp>
    </p:spTree>
    <p:extLst>
      <p:ext uri="{BB962C8B-B14F-4D97-AF65-F5344CB8AC3E}">
        <p14:creationId xmlns:p14="http://schemas.microsoft.com/office/powerpoint/2010/main" val="36820885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E70695-CD60-4B75-801A-F761C87CE1B8}" type="datetimeFigureOut">
              <a:rPr lang="en-US" smtClean="0"/>
              <a:pPr>
                <a:defRPr/>
              </a:pPr>
              <a:t>1/7/18</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DEB885D-7611-4285-B39D-63E5C4D3E66F}" type="slidenum">
              <a:rPr lang="en-US" smtClean="0"/>
              <a:pPr>
                <a:defRPr/>
              </a:pPr>
              <a:t>‹#›</a:t>
            </a:fld>
            <a:endParaRPr lang="en-US" dirty="0"/>
          </a:p>
        </p:txBody>
      </p:sp>
    </p:spTree>
    <p:extLst>
      <p:ext uri="{BB962C8B-B14F-4D97-AF65-F5344CB8AC3E}">
        <p14:creationId xmlns:p14="http://schemas.microsoft.com/office/powerpoint/2010/main" val="374120393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A81A78C-3267-4A3A-9B8D-FE634B504BEC}" type="datetimeFigureOut">
              <a:rPr lang="en-US" smtClean="0"/>
              <a:pPr>
                <a:defRPr/>
              </a:pPr>
              <a:t>1/7/18</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605DBDB-5143-4F93-B6EC-E8F37D871B27}" type="slidenum">
              <a:rPr lang="en-US" smtClean="0"/>
              <a:pPr>
                <a:defRPr/>
              </a:pPr>
              <a:t>‹#›</a:t>
            </a:fld>
            <a:endParaRPr lang="en-US" dirty="0"/>
          </a:p>
        </p:txBody>
      </p:sp>
    </p:spTree>
    <p:extLst>
      <p:ext uri="{BB962C8B-B14F-4D97-AF65-F5344CB8AC3E}">
        <p14:creationId xmlns:p14="http://schemas.microsoft.com/office/powerpoint/2010/main" val="3712244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B6E70695-CD60-4B75-801A-F761C87CE1B8}" type="datetimeFigureOut">
              <a:rPr lang="en-US" smtClean="0"/>
              <a:pPr>
                <a:defRPr/>
              </a:pPr>
              <a:t>1/7/18</a:t>
            </a:fld>
            <a:endParaRPr lang="en-US" dirty="0"/>
          </a:p>
        </p:txBody>
      </p:sp>
      <p:sp>
        <p:nvSpPr>
          <p:cNvPr id="6" name="Footer Placeholder 5"/>
          <p:cNvSpPr>
            <a:spLocks noGrp="1"/>
          </p:cNvSpPr>
          <p:nvPr>
            <p:ph type="ftr" sz="quarter" idx="11"/>
          </p:nvPr>
        </p:nvSpPr>
        <p:spPr/>
        <p:txBody>
          <a:bodyPr/>
          <a:lstStyle/>
          <a:p>
            <a:pPr>
              <a:defRPr/>
            </a:pPr>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a:defRPr/>
            </a:pPr>
            <a:fld id="{8DEB885D-7611-4285-B39D-63E5C4D3E66F}" type="slidenum">
              <a:rPr lang="en-US" smtClean="0"/>
              <a:pPr>
                <a:defRPr/>
              </a:pPr>
              <a:t>‹#›</a:t>
            </a:fld>
            <a:endParaRPr lang="en-US" dirty="0"/>
          </a:p>
        </p:txBody>
      </p:sp>
    </p:spTree>
    <p:extLst>
      <p:ext uri="{BB962C8B-B14F-4D97-AF65-F5344CB8AC3E}">
        <p14:creationId xmlns:p14="http://schemas.microsoft.com/office/powerpoint/2010/main" val="224945035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E6EE484-5C5D-4820-B7FD-24CF2524824D}" type="datetimeFigureOut">
              <a:rPr lang="en-US" smtClean="0"/>
              <a:pPr>
                <a:defRPr/>
              </a:pPr>
              <a:t>1/7/18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a:defRPr/>
            </a:pPr>
            <a:fld id="{7434A774-EE67-4E84-A496-1FC2E1EEBE04}" type="slidenum">
              <a:rPr lang="en-US" smtClean="0"/>
              <a:pPr>
                <a:defRPr/>
              </a:pPr>
              <a:t>‹#›</a:t>
            </a:fld>
            <a:endParaRPr lang="en-US" dirty="0"/>
          </a:p>
        </p:txBody>
      </p:sp>
    </p:spTree>
    <p:extLst>
      <p:ext uri="{BB962C8B-B14F-4D97-AF65-F5344CB8AC3E}">
        <p14:creationId xmlns:p14="http://schemas.microsoft.com/office/powerpoint/2010/main" val="45790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6E70695-CD60-4B75-801A-F761C87CE1B8}" type="datetimeFigureOut">
              <a:rPr lang="en-US" smtClean="0"/>
              <a:pPr>
                <a:defRPr/>
              </a:pPr>
              <a:t>1/7/18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EB885D-7611-4285-B39D-63E5C4D3E66F}" type="slidenum">
              <a:rPr lang="en-US" smtClean="0"/>
              <a:pPr>
                <a:defRPr/>
              </a:pPr>
              <a:t>‹#›</a:t>
            </a:fld>
            <a:endParaRPr lang="en-US" dirty="0"/>
          </a:p>
        </p:txBody>
      </p:sp>
    </p:spTree>
    <p:extLst>
      <p:ext uri="{BB962C8B-B14F-4D97-AF65-F5344CB8AC3E}">
        <p14:creationId xmlns:p14="http://schemas.microsoft.com/office/powerpoint/2010/main" val="224557407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6E70695-CD60-4B75-801A-F761C87CE1B8}" type="datetimeFigureOut">
              <a:rPr lang="en-US" smtClean="0"/>
              <a:pPr>
                <a:defRPr/>
              </a:pPr>
              <a:t>1/7/18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EB885D-7611-4285-B39D-63E5C4D3E66F}" type="slidenum">
              <a:rPr lang="en-US" smtClean="0"/>
              <a:pPr>
                <a:defRPr/>
              </a:pPr>
              <a:t>‹#›</a:t>
            </a:fld>
            <a:endParaRPr lang="en-US" dirty="0"/>
          </a:p>
        </p:txBody>
      </p:sp>
    </p:spTree>
    <p:extLst>
      <p:ext uri="{BB962C8B-B14F-4D97-AF65-F5344CB8AC3E}">
        <p14:creationId xmlns:p14="http://schemas.microsoft.com/office/powerpoint/2010/main" val="154610800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1/7/18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357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1/7/18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191462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1/7/18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35748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1/7/18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959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1/7/18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6449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1/7/18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81050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1/7/18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6310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CBC1C18-307B-4F68-A007-B5B542270E8D}" type="datetimeFigureOut">
              <a:rPr lang="en-US" smtClean="0"/>
              <a:t>1/7/18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806653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CBC1C18-307B-4F68-A007-B5B542270E8D}" type="datetimeFigureOut">
              <a:rPr lang="en-US" smtClean="0"/>
              <a:t>1/7/18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
              </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246925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dudemic.com/context-in-the-classroom/" TargetMode="External"/><Relationship Id="rId4" Type="http://schemas.openxmlformats.org/officeDocument/2006/relationships/hyperlink" Target="http://www.edudemic.com/author/jnguyen/" TargetMode="External"/><Relationship Id="rId5" Type="http://schemas.openxmlformats.org/officeDocument/2006/relationships/hyperlink" Target="https://www.princeton.edu/futureofchildren/publications/docs/21_01_05.pdf" TargetMode="External"/><Relationship Id="rId6" Type="http://schemas.openxmlformats.org/officeDocument/2006/relationships/hyperlink" Target="http://www.ascd.org/" TargetMode="External"/><Relationship Id="rId1" Type="http://schemas.openxmlformats.org/officeDocument/2006/relationships/slideLayout" Target="../slideLayouts/slideLayout1.xml"/><Relationship Id="rId2" Type="http://schemas.openxmlformats.org/officeDocument/2006/relationships/hyperlink" Target="http://www.migrantliteracyne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www.edweek.org/ew/issues/index.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hyperlink" Target="http://www.colorincolorado.org/" TargetMode="External"/><Relationship Id="rId3"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hyperlink" Target="mailto:bobbie.kilber@k12.sd.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s://www.princeton.edu/futureofchildren/publications/docs/21_01_05.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E998A0-6E79-41F8-A378-6C86199C9153}"/>
              </a:ext>
            </a:extLst>
          </p:cNvPr>
          <p:cNvSpPr>
            <a:spLocks noGrp="1"/>
          </p:cNvSpPr>
          <p:nvPr>
            <p:ph type="ctrTitle"/>
          </p:nvPr>
        </p:nvSpPr>
        <p:spPr>
          <a:xfrm>
            <a:off x="2157984" y="2549987"/>
            <a:ext cx="9720071" cy="2534077"/>
          </a:xfrm>
        </p:spPr>
        <p:txBody>
          <a:bodyPr>
            <a:normAutofit fontScale="90000"/>
          </a:bodyPr>
          <a:lstStyle/>
          <a:p>
            <a:r>
              <a:rPr lang="en-US" dirty="0">
                <a:latin typeface="Candara" panose="020E0502030303020204" pitchFamily="34" charset="0"/>
              </a:rPr>
              <a:t>Instructional Practices to Meet the Needs of Students with </a:t>
            </a:r>
            <a:br>
              <a:rPr lang="en-US" dirty="0">
                <a:latin typeface="Candara" panose="020E0502030303020204" pitchFamily="34" charset="0"/>
              </a:rPr>
            </a:br>
            <a:r>
              <a:rPr lang="en-US" dirty="0">
                <a:latin typeface="Candara" panose="020E0502030303020204" pitchFamily="34" charset="0"/>
              </a:rPr>
              <a:t>Content Gaps</a:t>
            </a:r>
          </a:p>
        </p:txBody>
      </p:sp>
      <p:sp>
        <p:nvSpPr>
          <p:cNvPr id="3" name="Subtitle 2">
            <a:extLst>
              <a:ext uri="{FF2B5EF4-FFF2-40B4-BE49-F238E27FC236}">
                <a16:creationId xmlns:a16="http://schemas.microsoft.com/office/drawing/2014/main" xmlns="" id="{1FA22FCE-62CE-4A2F-A028-845974462807}"/>
              </a:ext>
            </a:extLst>
          </p:cNvPr>
          <p:cNvSpPr>
            <a:spLocks noGrp="1"/>
          </p:cNvSpPr>
          <p:nvPr>
            <p:ph type="subTitle" idx="1"/>
          </p:nvPr>
        </p:nvSpPr>
        <p:spPr>
          <a:xfrm>
            <a:off x="726429" y="446095"/>
            <a:ext cx="8154185" cy="2014978"/>
          </a:xfrm>
        </p:spPr>
        <p:txBody>
          <a:bodyPr>
            <a:normAutofit fontScale="92500"/>
          </a:bodyPr>
          <a:lstStyle/>
          <a:p>
            <a:r>
              <a:rPr lang="en-US" b="1" dirty="0"/>
              <a:t>Bobbie K. Kilber</a:t>
            </a:r>
          </a:p>
          <a:p>
            <a:r>
              <a:rPr lang="en-US" b="1" dirty="0"/>
              <a:t>Master of Science in Education: Leadership and K-12 School Administration</a:t>
            </a:r>
          </a:p>
          <a:p>
            <a:r>
              <a:rPr lang="en-US" b="1" dirty="0"/>
              <a:t>ENL endorsed</a:t>
            </a:r>
          </a:p>
          <a:p>
            <a:r>
              <a:rPr lang="en-US" b="1" dirty="0"/>
              <a:t>Instructional Specialist for SD Statewide Title III and Migrant Consortia</a:t>
            </a:r>
          </a:p>
          <a:p>
            <a:r>
              <a:rPr lang="en-US" b="1" dirty="0"/>
              <a:t>Black Hills Special Services Cooperative </a:t>
            </a:r>
          </a:p>
        </p:txBody>
      </p:sp>
      <p:sp>
        <p:nvSpPr>
          <p:cNvPr id="4" name="TextBox 3">
            <a:extLst>
              <a:ext uri="{FF2B5EF4-FFF2-40B4-BE49-F238E27FC236}">
                <a16:creationId xmlns:a16="http://schemas.microsoft.com/office/drawing/2014/main" xmlns="" id="{14641E5C-60A2-4A02-99DB-A3F5BAF96030}"/>
              </a:ext>
            </a:extLst>
          </p:cNvPr>
          <p:cNvSpPr txBox="1"/>
          <p:nvPr/>
        </p:nvSpPr>
        <p:spPr>
          <a:xfrm>
            <a:off x="1650775" y="5507630"/>
            <a:ext cx="10916156" cy="1350370"/>
          </a:xfrm>
          <a:prstGeom prst="rect">
            <a:avLst/>
          </a:prstGeom>
          <a:noFill/>
        </p:spPr>
        <p:txBody>
          <a:bodyPr wrap="square" rtlCol="0">
            <a:spAutoFit/>
          </a:bodyPr>
          <a:lstStyle/>
          <a:p>
            <a:pPr lvl="0" defTabSz="685800" eaLnBrk="0" fontAlgn="base" hangingPunct="0">
              <a:lnSpc>
                <a:spcPct val="90000"/>
              </a:lnSpc>
              <a:spcBef>
                <a:spcPts val="900"/>
              </a:spcBef>
              <a:spcAft>
                <a:spcPct val="0"/>
              </a:spcAft>
              <a:buClr>
                <a:srgbClr val="9E3611"/>
              </a:buClr>
              <a:buSzPct val="85000"/>
              <a:defRPr/>
            </a:pPr>
            <a:r>
              <a:rPr lang="en-US" sz="1050" dirty="0">
                <a:solidFill>
                  <a:prstClr val="black"/>
                </a:solidFill>
                <a:latin typeface="helvetica" panose="020B0604020202020204" pitchFamily="34" charset="0"/>
                <a:cs typeface="helvetica" panose="020B0604020202020204" pitchFamily="34" charset="0"/>
              </a:rPr>
              <a:t>Resources used for this presentation…</a:t>
            </a:r>
          </a:p>
          <a:p>
            <a:pPr lvl="0" defTabSz="685800" eaLnBrk="0" fontAlgn="base" hangingPunct="0">
              <a:lnSpc>
                <a:spcPct val="90000"/>
              </a:lnSpc>
              <a:spcBef>
                <a:spcPts val="900"/>
              </a:spcBef>
              <a:spcAft>
                <a:spcPct val="0"/>
              </a:spcAft>
              <a:buClr>
                <a:srgbClr val="9E3611"/>
              </a:buClr>
              <a:buSzPct val="85000"/>
              <a:defRPr/>
            </a:pPr>
            <a:r>
              <a:rPr lang="en-US" sz="1050" dirty="0">
                <a:solidFill>
                  <a:prstClr val="black"/>
                </a:solidFill>
                <a:latin typeface="helvetica" panose="020B0604020202020204" pitchFamily="34" charset="0"/>
                <a:cs typeface="helvetica" panose="020B0604020202020204" pitchFamily="34" charset="0"/>
              </a:rPr>
              <a:t>Migrant Literacy Net          </a:t>
            </a:r>
            <a:r>
              <a:rPr lang="en-US" sz="1050" dirty="0">
                <a:solidFill>
                  <a:srgbClr val="444444"/>
                </a:solidFill>
                <a:latin typeface="helvetica" panose="020B0604020202020204" pitchFamily="34" charset="0"/>
                <a:cs typeface="helvetica" panose="020B0604020202020204" pitchFamily="34" charset="0"/>
                <a:hlinkClick r:id="rId2"/>
              </a:rPr>
              <a:t>www.migrantliteracynet.com</a:t>
            </a:r>
            <a:r>
              <a:rPr lang="en-US" sz="1050" dirty="0">
                <a:solidFill>
                  <a:srgbClr val="444444"/>
                </a:solidFill>
                <a:latin typeface="helvetica" panose="020B0604020202020204" pitchFamily="34" charset="0"/>
                <a:cs typeface="helvetica" panose="020B0604020202020204" pitchFamily="34" charset="0"/>
              </a:rPr>
              <a:t> </a:t>
            </a:r>
          </a:p>
          <a:p>
            <a:pPr lvl="0" defTabSz="685800" eaLnBrk="0" fontAlgn="base" hangingPunct="0">
              <a:lnSpc>
                <a:spcPct val="90000"/>
              </a:lnSpc>
              <a:spcBef>
                <a:spcPts val="900"/>
              </a:spcBef>
              <a:spcAft>
                <a:spcPct val="0"/>
              </a:spcAft>
              <a:buClr>
                <a:srgbClr val="9E3611"/>
              </a:buClr>
              <a:buSzPct val="85000"/>
              <a:defRPr/>
            </a:pPr>
            <a:r>
              <a:rPr lang="en-US" sz="1050" dirty="0">
                <a:solidFill>
                  <a:srgbClr val="444444"/>
                </a:solidFill>
                <a:latin typeface="helvetica" panose="020B0604020202020204" pitchFamily="34" charset="0"/>
                <a:cs typeface="helvetica" panose="020B0604020202020204" pitchFamily="34" charset="0"/>
              </a:rPr>
              <a:t>“Why Context Is Just as Important as Content in the Classroom” </a:t>
            </a:r>
            <a:r>
              <a:rPr lang="en-US" sz="1050" dirty="0">
                <a:solidFill>
                  <a:srgbClr val="444444"/>
                </a:solidFill>
                <a:latin typeface="helvetica" panose="020B0604020202020204" pitchFamily="34" charset="0"/>
                <a:cs typeface="helvetica" panose="020B0604020202020204" pitchFamily="34" charset="0"/>
                <a:hlinkClick r:id="rId3"/>
              </a:rPr>
              <a:t>http://www.edudemic.com/context-in-the-classroom/</a:t>
            </a:r>
            <a:r>
              <a:rPr lang="en-US" sz="1050" dirty="0">
                <a:solidFill>
                  <a:srgbClr val="444444"/>
                </a:solidFill>
                <a:latin typeface="helvetica" panose="020B0604020202020204" pitchFamily="34" charset="0"/>
                <a:cs typeface="helvetica" panose="020B0604020202020204" pitchFamily="34" charset="0"/>
              </a:rPr>
              <a:t>     </a:t>
            </a:r>
            <a:r>
              <a:rPr lang="en-US" sz="1050" i="1" dirty="0">
                <a:solidFill>
                  <a:srgbClr val="777777"/>
                </a:solidFill>
                <a:latin typeface="helvetica" panose="020B0604020202020204" pitchFamily="34" charset="0"/>
                <a:cs typeface="helvetica" panose="020B0604020202020204" pitchFamily="34" charset="0"/>
              </a:rPr>
              <a:t>By </a:t>
            </a:r>
            <a:r>
              <a:rPr lang="en-US" sz="1050" i="1" dirty="0">
                <a:solidFill>
                  <a:srgbClr val="777777"/>
                </a:solidFill>
                <a:latin typeface="helvetica" panose="020B0604020202020204" pitchFamily="34" charset="0"/>
                <a:cs typeface="helvetica" panose="020B0604020202020204" pitchFamily="34" charset="0"/>
                <a:hlinkClick r:id="rId4" tooltip="Posts by Joni Nguyen"/>
              </a:rPr>
              <a:t>Joni Nguyen</a:t>
            </a:r>
            <a:r>
              <a:rPr lang="en-US" sz="1050" i="1" dirty="0">
                <a:solidFill>
                  <a:srgbClr val="777777"/>
                </a:solidFill>
                <a:latin typeface="helvetica" panose="020B0604020202020204" pitchFamily="34" charset="0"/>
                <a:cs typeface="helvetica" panose="020B0604020202020204" pitchFamily="34" charset="0"/>
              </a:rPr>
              <a:t> </a:t>
            </a:r>
          </a:p>
          <a:p>
            <a:pPr lvl="0" defTabSz="685800" eaLnBrk="0" fontAlgn="base" hangingPunct="0">
              <a:lnSpc>
                <a:spcPct val="120000"/>
              </a:lnSpc>
              <a:buClr>
                <a:srgbClr val="9E3611"/>
              </a:buClr>
              <a:buSzPct val="85000"/>
            </a:pPr>
            <a:r>
              <a:rPr lang="en-US" sz="1050" dirty="0">
                <a:solidFill>
                  <a:prstClr val="black"/>
                </a:solidFill>
                <a:latin typeface="helvetica" panose="020B0604020202020204" pitchFamily="34" charset="0"/>
                <a:cs typeface="helvetica" panose="020B0604020202020204" pitchFamily="34" charset="0"/>
                <a:hlinkClick r:id="rId5"/>
              </a:rPr>
              <a:t>https://www.princeton.edu/futureofchildren/publications/docs/21_01_05.pdf</a:t>
            </a:r>
            <a:r>
              <a:rPr lang="en-US" sz="1050" dirty="0">
                <a:solidFill>
                  <a:prstClr val="black"/>
                </a:solidFill>
                <a:latin typeface="helvetica" panose="020B0604020202020204" pitchFamily="34" charset="0"/>
                <a:cs typeface="helvetica" panose="020B0604020202020204" pitchFamily="34" charset="0"/>
              </a:rPr>
              <a:t> </a:t>
            </a:r>
          </a:p>
          <a:p>
            <a:pPr lvl="0" defTabSz="685800" eaLnBrk="0" fontAlgn="base" hangingPunct="0">
              <a:lnSpc>
                <a:spcPct val="120000"/>
              </a:lnSpc>
              <a:buClr>
                <a:srgbClr val="9E3611"/>
              </a:buClr>
              <a:buSzPct val="85000"/>
            </a:pPr>
            <a:r>
              <a:rPr lang="en-US" sz="1050" dirty="0">
                <a:solidFill>
                  <a:prstClr val="black"/>
                </a:solidFill>
                <a:latin typeface="helvetica" panose="020B0604020202020204" pitchFamily="34" charset="0"/>
                <a:cs typeface="helvetica" panose="020B0604020202020204" pitchFamily="34" charset="0"/>
              </a:rPr>
              <a:t>And… The Teachers Our English Language Learners Need from Educational Leadership/February 2016 </a:t>
            </a:r>
            <a:r>
              <a:rPr lang="en-US" sz="1050" dirty="0">
                <a:solidFill>
                  <a:prstClr val="black"/>
                </a:solidFill>
                <a:latin typeface="helvetica" panose="020B0604020202020204" pitchFamily="34" charset="0"/>
                <a:cs typeface="helvetica" panose="020B0604020202020204" pitchFamily="34" charset="0"/>
                <a:hlinkClick r:id="rId6"/>
              </a:rPr>
              <a:t>www.ascd.org</a:t>
            </a:r>
            <a:r>
              <a:rPr lang="en-US" sz="1050" dirty="0">
                <a:solidFill>
                  <a:prstClr val="black"/>
                </a:solidFill>
                <a:latin typeface="helvetica" panose="020B0604020202020204" pitchFamily="34" charset="0"/>
                <a:cs typeface="helvetica" panose="020B0604020202020204" pitchFamily="34" charset="0"/>
              </a:rPr>
              <a:t> </a:t>
            </a:r>
          </a:p>
          <a:p>
            <a:pPr marL="228600" lvl="0" indent="-228600" defTabSz="685800" eaLnBrk="0" fontAlgn="base" hangingPunct="0">
              <a:lnSpc>
                <a:spcPct val="120000"/>
              </a:lnSpc>
              <a:buClr>
                <a:srgbClr val="9E3611"/>
              </a:buClr>
              <a:buSzPct val="85000"/>
              <a:buAutoNum type="arabicPeriod" startAt="3"/>
            </a:pPr>
            <a:endParaRPr lang="en-US" sz="1100" dirty="0">
              <a:solidFill>
                <a:prstClr val="blac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41823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93548-A290-4578-921F-18FABD227E82}"/>
              </a:ext>
            </a:extLst>
          </p:cNvPr>
          <p:cNvSpPr>
            <a:spLocks noGrp="1"/>
          </p:cNvSpPr>
          <p:nvPr>
            <p:ph type="title"/>
          </p:nvPr>
        </p:nvSpPr>
        <p:spPr>
          <a:xfrm>
            <a:off x="1820709" y="624110"/>
            <a:ext cx="9683904" cy="1280890"/>
          </a:xfrm>
        </p:spPr>
        <p:txBody>
          <a:bodyPr>
            <a:normAutofit fontScale="90000"/>
          </a:bodyPr>
          <a:lstStyle/>
          <a:p>
            <a:pPr lvl="0" indent="-342900">
              <a:lnSpc>
                <a:spcPct val="107000"/>
              </a:lnSpc>
              <a:spcBef>
                <a:spcPts val="0"/>
              </a:spcBef>
              <a:spcAft>
                <a:spcPts val="800"/>
              </a:spcAft>
            </a:pPr>
            <a:r>
              <a:rPr lang="en-US" b="1" dirty="0">
                <a:solidFill>
                  <a:prstClr val="black">
                    <a:lumMod val="75000"/>
                    <a:lumOff val="25000"/>
                  </a:prstClr>
                </a:solidFill>
                <a:latin typeface="Candara" panose="020E0502030303020204" pitchFamily="34" charset="0"/>
                <a:ea typeface="Calibri" panose="020F0502020204030204" pitchFamily="34" charset="0"/>
                <a:cs typeface="Times New Roman" panose="02020603050405020304" pitchFamily="18" charset="0"/>
              </a:rPr>
              <a:t>For Students with Limited and/or Interrupted Formal Education (SLIFE)</a:t>
            </a:r>
            <a:r>
              <a:rPr lang="en-US" sz="1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a:r>
            <a:br>
              <a:rPr lang="en-US" sz="1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CA94F6BB-ACCF-48F7-AF3E-9E63437E952C}"/>
              </a:ext>
            </a:extLst>
          </p:cNvPr>
          <p:cNvSpPr>
            <a:spLocks noGrp="1"/>
          </p:cNvSpPr>
          <p:nvPr>
            <p:ph idx="1"/>
          </p:nvPr>
        </p:nvSpPr>
        <p:spPr>
          <a:xfrm>
            <a:off x="2589212" y="2133599"/>
            <a:ext cx="8915400" cy="4574697"/>
          </a:xfrm>
        </p:spPr>
        <p:txBody>
          <a:bodyPr>
            <a:normAutofit fontScale="92500"/>
          </a:bodyPr>
          <a:lstStyle/>
          <a:p>
            <a:pPr marL="0" marR="0" indent="0">
              <a:lnSpc>
                <a:spcPct val="107000"/>
              </a:lnSpc>
              <a:spcBef>
                <a:spcPts val="0"/>
              </a:spcBef>
              <a:spcAft>
                <a:spcPts val="8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u="sng" dirty="0">
                <a:latin typeface="Candara" panose="020E0502030303020204" pitchFamily="34" charset="0"/>
                <a:ea typeface="Calibri" panose="020F0502020204030204" pitchFamily="34" charset="0"/>
                <a:cs typeface="Times New Roman" panose="02020603050405020304" pitchFamily="18" charset="0"/>
              </a:rPr>
              <a:t>Four key elements to academic success for this population</a:t>
            </a:r>
            <a:r>
              <a:rPr lang="en-US" sz="2800" dirty="0">
                <a:latin typeface="Candara" panose="020E050203030302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arabicPeriod"/>
            </a:pPr>
            <a:r>
              <a:rPr lang="en-US" sz="2800" dirty="0">
                <a:latin typeface="Candara" panose="020E0502030303020204" pitchFamily="34" charset="0"/>
                <a:ea typeface="Calibri" panose="020F0502020204030204" pitchFamily="34" charset="0"/>
                <a:cs typeface="Times New Roman" panose="02020603050405020304" pitchFamily="18" charset="0"/>
              </a:rPr>
              <a:t>Students must be engaged in a challenging, theme based curriculum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arabicPeriod"/>
            </a:pPr>
            <a:r>
              <a:rPr lang="en-US" sz="2800" dirty="0">
                <a:latin typeface="Candara" panose="020E0502030303020204" pitchFamily="34" charset="0"/>
                <a:ea typeface="Calibri" panose="020F0502020204030204" pitchFamily="34" charset="0"/>
                <a:cs typeface="Times New Roman" panose="02020603050405020304" pitchFamily="18" charset="0"/>
              </a:rPr>
              <a:t>Teachers need to draw on students’ backgrounds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arabicPeriod"/>
            </a:pPr>
            <a:r>
              <a:rPr lang="en-US" sz="2800" dirty="0">
                <a:latin typeface="Candara" panose="020E0502030303020204" pitchFamily="34" charset="0"/>
                <a:ea typeface="Calibri" panose="020F0502020204030204" pitchFamily="34" charset="0"/>
                <a:cs typeface="Times New Roman" panose="02020603050405020304" pitchFamily="18" charset="0"/>
              </a:rPr>
              <a:t>Teachers need to plan and promote collaborative activities and utilize scaffolded instruction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800"/>
              </a:spcAft>
              <a:buFont typeface="+mj-lt"/>
              <a:buAutoNum type="arabicPeriod"/>
            </a:pPr>
            <a:r>
              <a:rPr lang="en-US" sz="2800" dirty="0">
                <a:latin typeface="Candara" panose="020E0502030303020204" pitchFamily="34" charset="0"/>
                <a:ea typeface="Calibri" panose="020F0502020204030204" pitchFamily="34" charset="0"/>
                <a:cs typeface="Times New Roman" panose="02020603050405020304" pitchFamily="18" charset="0"/>
              </a:rPr>
              <a:t>Work to build student confidence. They must believe they are able, capable learners and they must value their schooling.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01998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E6D84-1753-4E11-9BF3-61A79C725F58}"/>
              </a:ext>
            </a:extLst>
          </p:cNvPr>
          <p:cNvSpPr>
            <a:spLocks noGrp="1"/>
          </p:cNvSpPr>
          <p:nvPr>
            <p:ph type="title"/>
          </p:nvPr>
        </p:nvSpPr>
        <p:spPr>
          <a:xfrm>
            <a:off x="1586038" y="386305"/>
            <a:ext cx="10382081" cy="3630627"/>
          </a:xfrm>
        </p:spPr>
        <p:txBody>
          <a:bodyPr>
            <a:noAutofit/>
          </a:bodyPr>
          <a:lstStyle/>
          <a:p>
            <a:r>
              <a:rPr lang="en-US" sz="4000" b="1" dirty="0"/>
              <a:t>In order to close/eliminate content gaps, we must…  </a:t>
            </a:r>
            <a:r>
              <a:rPr lang="en-US" sz="3200" dirty="0"/>
              <a:t/>
            </a:r>
            <a:br>
              <a:rPr lang="en-US" sz="3200" dirty="0"/>
            </a:br>
            <a:r>
              <a:rPr lang="en-US" sz="2800" dirty="0"/>
              <a:t>realize the importance of content and *context, advocate, scaffold, make content comprehensible, build background knowledge, provide explicit instruction, motivate, engage, use research-based strategies, seek professional development, and so much more… </a:t>
            </a:r>
            <a:endParaRPr lang="en-US" sz="3200" dirty="0"/>
          </a:p>
        </p:txBody>
      </p:sp>
      <p:pic>
        <p:nvPicPr>
          <p:cNvPr id="4" name="Picture 3">
            <a:extLst>
              <a:ext uri="{FF2B5EF4-FFF2-40B4-BE49-F238E27FC236}">
                <a16:creationId xmlns:a16="http://schemas.microsoft.com/office/drawing/2014/main" xmlns="" id="{8E381482-20E4-4AF9-8EEC-0DF44D47E240}"/>
              </a:ext>
            </a:extLst>
          </p:cNvPr>
          <p:cNvPicPr>
            <a:picLocks noChangeAspect="1"/>
          </p:cNvPicPr>
          <p:nvPr/>
        </p:nvPicPr>
        <p:blipFill>
          <a:blip r:embed="rId2"/>
          <a:stretch>
            <a:fillRect/>
          </a:stretch>
        </p:blipFill>
        <p:spPr>
          <a:xfrm>
            <a:off x="380898" y="4016932"/>
            <a:ext cx="5680036" cy="2939065"/>
          </a:xfrm>
          <a:prstGeom prst="rect">
            <a:avLst/>
          </a:prstGeom>
          <a:ln>
            <a:noFill/>
          </a:ln>
          <a:effectLst>
            <a:outerShdw blurRad="190500" algn="tl" rotWithShape="0">
              <a:srgbClr val="000000">
                <a:alpha val="70000"/>
              </a:srgbClr>
            </a:outerShdw>
          </a:effectLst>
        </p:spPr>
      </p:pic>
      <p:sp>
        <p:nvSpPr>
          <p:cNvPr id="3" name="Text Placeholder 2">
            <a:extLst>
              <a:ext uri="{FF2B5EF4-FFF2-40B4-BE49-F238E27FC236}">
                <a16:creationId xmlns:a16="http://schemas.microsoft.com/office/drawing/2014/main" xmlns="" id="{8128DFF7-682E-4A0C-A2F2-02AFD8165BA0}"/>
              </a:ext>
            </a:extLst>
          </p:cNvPr>
          <p:cNvSpPr>
            <a:spLocks noGrp="1"/>
          </p:cNvSpPr>
          <p:nvPr>
            <p:ph type="body" idx="1"/>
          </p:nvPr>
        </p:nvSpPr>
        <p:spPr>
          <a:xfrm>
            <a:off x="6279419" y="4354045"/>
            <a:ext cx="5225192" cy="2305699"/>
          </a:xfrm>
        </p:spPr>
        <p:txBody>
          <a:bodyPr>
            <a:normAutofit/>
          </a:bodyPr>
          <a:lstStyle/>
          <a:p>
            <a:r>
              <a:rPr lang="en-US" b="1" dirty="0"/>
              <a:t>*Context helps us…</a:t>
            </a:r>
          </a:p>
          <a:p>
            <a:pPr marL="342900" indent="-342900">
              <a:buAutoNum type="arabicPeriod"/>
            </a:pPr>
            <a:r>
              <a:rPr lang="en-US" dirty="0"/>
              <a:t>Understand our students</a:t>
            </a:r>
          </a:p>
          <a:p>
            <a:pPr marL="342900" indent="-342900">
              <a:buAutoNum type="arabicPeriod"/>
            </a:pPr>
            <a:r>
              <a:rPr lang="en-US" dirty="0"/>
              <a:t>Frame the learning experience</a:t>
            </a:r>
          </a:p>
          <a:p>
            <a:pPr marL="342900" indent="-342900">
              <a:buAutoNum type="arabicPeriod"/>
            </a:pPr>
            <a:r>
              <a:rPr lang="en-US" dirty="0"/>
              <a:t>Define success</a:t>
            </a:r>
          </a:p>
          <a:p>
            <a:pPr marL="342900" indent="-342900">
              <a:buAutoNum type="arabicPeriod"/>
            </a:pPr>
            <a:r>
              <a:rPr lang="en-US" dirty="0"/>
              <a:t>Become better educators: to inspire, empower, &amp; advise our students</a:t>
            </a:r>
          </a:p>
          <a:p>
            <a:pPr marL="342900" indent="-342900">
              <a:buAutoNum type="arabicPeriod"/>
            </a:pPr>
            <a:endParaRPr lang="en-US" dirty="0"/>
          </a:p>
        </p:txBody>
      </p:sp>
    </p:spTree>
    <p:extLst>
      <p:ext uri="{BB962C8B-B14F-4D97-AF65-F5344CB8AC3E}">
        <p14:creationId xmlns:p14="http://schemas.microsoft.com/office/powerpoint/2010/main" val="3063905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BE974-5263-4D6E-A9A2-4E3281CB57DC}"/>
              </a:ext>
            </a:extLst>
          </p:cNvPr>
          <p:cNvSpPr>
            <a:spLocks noGrp="1"/>
          </p:cNvSpPr>
          <p:nvPr>
            <p:ph type="title"/>
          </p:nvPr>
        </p:nvSpPr>
        <p:spPr/>
        <p:txBody>
          <a:bodyPr>
            <a:normAutofit fontScale="90000"/>
          </a:bodyPr>
          <a:lstStyle/>
          <a:p>
            <a:r>
              <a:rPr lang="en-US" dirty="0"/>
              <a:t>Context is a very real issue for today’s classrooms that can contribute to the achievement gaps.</a:t>
            </a:r>
          </a:p>
        </p:txBody>
      </p:sp>
      <p:sp>
        <p:nvSpPr>
          <p:cNvPr id="3" name="Text Placeholder 2">
            <a:extLst>
              <a:ext uri="{FF2B5EF4-FFF2-40B4-BE49-F238E27FC236}">
                <a16:creationId xmlns:a16="http://schemas.microsoft.com/office/drawing/2014/main" xmlns="" id="{092B4BC0-2B63-4B8A-B1B6-B9F701ADBC4C}"/>
              </a:ext>
            </a:extLst>
          </p:cNvPr>
          <p:cNvSpPr>
            <a:spLocks noGrp="1"/>
          </p:cNvSpPr>
          <p:nvPr>
            <p:ph type="body" sz="quarter" idx="13"/>
          </p:nvPr>
        </p:nvSpPr>
        <p:spPr>
          <a:xfrm>
            <a:off x="2395241" y="3505200"/>
            <a:ext cx="9281565" cy="381000"/>
          </a:xfrm>
        </p:spPr>
        <p:txBody>
          <a:bodyPr/>
          <a:lstStyle/>
          <a:p>
            <a:r>
              <a:rPr lang="en-US" dirty="0"/>
              <a:t>From “Why Context is Just as Important as Content in the Classroom” by Jody Nguyen 4/16</a:t>
            </a:r>
          </a:p>
        </p:txBody>
      </p:sp>
      <p:sp>
        <p:nvSpPr>
          <p:cNvPr id="4" name="Text Placeholder 3">
            <a:extLst>
              <a:ext uri="{FF2B5EF4-FFF2-40B4-BE49-F238E27FC236}">
                <a16:creationId xmlns:a16="http://schemas.microsoft.com/office/drawing/2014/main" xmlns="" id="{50B06A26-E19C-4113-A1A1-17D2DF8C8DA6}"/>
              </a:ext>
            </a:extLst>
          </p:cNvPr>
          <p:cNvSpPr>
            <a:spLocks noGrp="1"/>
          </p:cNvSpPr>
          <p:nvPr>
            <p:ph type="body" idx="1"/>
          </p:nvPr>
        </p:nvSpPr>
        <p:spPr>
          <a:xfrm>
            <a:off x="2589212" y="4102662"/>
            <a:ext cx="8915399" cy="2370966"/>
          </a:xfrm>
        </p:spPr>
        <p:txBody>
          <a:bodyPr>
            <a:normAutofit fontScale="92500" lnSpcReduction="20000"/>
          </a:bodyPr>
          <a:lstStyle/>
          <a:p>
            <a:r>
              <a:rPr lang="en-US" sz="2000" b="1" dirty="0"/>
              <a:t>Context consists of a classroom’s characteristics, the way a teacher chooses to manage the daily concerns that indirectly does shape the perceptions of his/her students.</a:t>
            </a:r>
          </a:p>
          <a:p>
            <a:r>
              <a:rPr lang="en-US" sz="2000" b="1" dirty="0"/>
              <a:t>	such as… student body, classroom structures, routines, resources</a:t>
            </a:r>
          </a:p>
          <a:p>
            <a:endParaRPr lang="en-US" sz="2000" b="1" dirty="0"/>
          </a:p>
          <a:p>
            <a:endParaRPr lang="en-US" sz="2000" b="1" dirty="0"/>
          </a:p>
          <a:p>
            <a:r>
              <a:rPr lang="en-US" sz="2000" b="1" dirty="0"/>
              <a:t>-Does NOT include the teacher’s ability to teach the content-</a:t>
            </a:r>
          </a:p>
        </p:txBody>
      </p:sp>
    </p:spTree>
    <p:extLst>
      <p:ext uri="{BB962C8B-B14F-4D97-AF65-F5344CB8AC3E}">
        <p14:creationId xmlns:p14="http://schemas.microsoft.com/office/powerpoint/2010/main" val="2521445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684CDE-4668-40BF-960B-EEFBDAE2413B}"/>
              </a:ext>
            </a:extLst>
          </p:cNvPr>
          <p:cNvSpPr>
            <a:spLocks noGrp="1"/>
          </p:cNvSpPr>
          <p:nvPr>
            <p:ph type="title"/>
          </p:nvPr>
        </p:nvSpPr>
        <p:spPr>
          <a:xfrm>
            <a:off x="1664208" y="660686"/>
            <a:ext cx="10442448" cy="1280890"/>
          </a:xfrm>
        </p:spPr>
        <p:txBody>
          <a:bodyPr>
            <a:normAutofit fontScale="90000"/>
          </a:bodyPr>
          <a:lstStyle/>
          <a:p>
            <a:r>
              <a:rPr lang="en-US" sz="4400" b="1" dirty="0"/>
              <a:t>Explicit Vocabulary Instruction is Crucial!!</a:t>
            </a:r>
          </a:p>
        </p:txBody>
      </p:sp>
      <p:sp>
        <p:nvSpPr>
          <p:cNvPr id="3" name="Content Placeholder 2">
            <a:extLst>
              <a:ext uri="{FF2B5EF4-FFF2-40B4-BE49-F238E27FC236}">
                <a16:creationId xmlns:a16="http://schemas.microsoft.com/office/drawing/2014/main" xmlns="" id="{2FBF8CB3-A034-4ECA-B78C-E683CD2678FA}"/>
              </a:ext>
            </a:extLst>
          </p:cNvPr>
          <p:cNvSpPr>
            <a:spLocks noGrp="1"/>
          </p:cNvSpPr>
          <p:nvPr>
            <p:ph sz="half" idx="1"/>
          </p:nvPr>
        </p:nvSpPr>
        <p:spPr>
          <a:xfrm>
            <a:off x="2359152" y="1655064"/>
            <a:ext cx="4543924" cy="4256158"/>
          </a:xfrm>
        </p:spPr>
        <p:txBody>
          <a:bodyPr>
            <a:normAutofit/>
          </a:bodyPr>
          <a:lstStyle/>
          <a:p>
            <a:pPr marL="0" indent="0">
              <a:buNone/>
            </a:pPr>
            <a:endParaRPr lang="en-US" b="1" dirty="0"/>
          </a:p>
          <a:p>
            <a:r>
              <a:rPr lang="en-US" dirty="0"/>
              <a:t> Students benefit most when teachers provide rich and varied language experiences</a:t>
            </a:r>
          </a:p>
          <a:p>
            <a:r>
              <a:rPr lang="en-US" dirty="0"/>
              <a:t> teach individual  words, noun phrases, and idioms</a:t>
            </a:r>
          </a:p>
          <a:p>
            <a:r>
              <a:rPr lang="en-US" dirty="0"/>
              <a:t> teach word-learning strategies, such as looking for prefixes and root words</a:t>
            </a:r>
          </a:p>
          <a:p>
            <a:r>
              <a:rPr lang="en-US" dirty="0"/>
              <a:t>foster word consciousness that makes clear the importance of learning as many words as possible throughout the day </a:t>
            </a:r>
          </a:p>
          <a:p>
            <a:endParaRPr lang="en-US" dirty="0"/>
          </a:p>
        </p:txBody>
      </p:sp>
      <p:sp>
        <p:nvSpPr>
          <p:cNvPr id="4" name="Content Placeholder 3">
            <a:extLst>
              <a:ext uri="{FF2B5EF4-FFF2-40B4-BE49-F238E27FC236}">
                <a16:creationId xmlns:a16="http://schemas.microsoft.com/office/drawing/2014/main" xmlns="" id="{96344701-2FF6-4C0B-8A03-B03B889B4D4E}"/>
              </a:ext>
            </a:extLst>
          </p:cNvPr>
          <p:cNvSpPr>
            <a:spLocks noGrp="1"/>
          </p:cNvSpPr>
          <p:nvPr>
            <p:ph sz="half" idx="2"/>
          </p:nvPr>
        </p:nvSpPr>
        <p:spPr>
          <a:xfrm>
            <a:off x="7159752" y="1655064"/>
            <a:ext cx="4526279" cy="5038344"/>
          </a:xfrm>
        </p:spPr>
        <p:txBody>
          <a:bodyPr>
            <a:normAutofit/>
          </a:bodyPr>
          <a:lstStyle/>
          <a:p>
            <a:pPr marL="0" indent="0">
              <a:buNone/>
            </a:pPr>
            <a:endParaRPr lang="en-US" b="1" dirty="0"/>
          </a:p>
          <a:p>
            <a:r>
              <a:rPr lang="en-US" dirty="0"/>
              <a:t> frequent exposure to a word in multiple forms</a:t>
            </a:r>
          </a:p>
          <a:p>
            <a:r>
              <a:rPr lang="en-US" dirty="0"/>
              <a:t> ensuring understanding of meaning(s)</a:t>
            </a:r>
          </a:p>
          <a:p>
            <a:r>
              <a:rPr lang="en-US" dirty="0"/>
              <a:t> providing examples of its use in phrases, idioms, and usual contexts </a:t>
            </a:r>
          </a:p>
          <a:p>
            <a:r>
              <a:rPr lang="en-US" dirty="0"/>
              <a:t>ensuring proper pronunciation, spelling, and word parts</a:t>
            </a:r>
          </a:p>
          <a:p>
            <a:r>
              <a:rPr lang="en-US" dirty="0"/>
              <a:t> teaching its cognates, or a false cognate, in the child’s primary language</a:t>
            </a:r>
          </a:p>
        </p:txBody>
      </p:sp>
    </p:spTree>
    <p:extLst>
      <p:ext uri="{BB962C8B-B14F-4D97-AF65-F5344CB8AC3E}">
        <p14:creationId xmlns:p14="http://schemas.microsoft.com/office/powerpoint/2010/main" val="2863496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35749A-FAD9-4F51-B2B9-3B9563429595}"/>
              </a:ext>
            </a:extLst>
          </p:cNvPr>
          <p:cNvSpPr>
            <a:spLocks noGrp="1"/>
          </p:cNvSpPr>
          <p:nvPr>
            <p:ph type="title"/>
          </p:nvPr>
        </p:nvSpPr>
        <p:spPr>
          <a:xfrm>
            <a:off x="1545579" y="624110"/>
            <a:ext cx="10317345" cy="1593108"/>
          </a:xfrm>
        </p:spPr>
        <p:txBody>
          <a:bodyPr>
            <a:normAutofit fontScale="90000"/>
          </a:bodyPr>
          <a:lstStyle/>
          <a:p>
            <a:r>
              <a:rPr lang="en-US" dirty="0"/>
              <a:t>If you are searching for a free resource to meet the needs of </a:t>
            </a:r>
            <a:r>
              <a:rPr lang="en-US" u="sng" dirty="0"/>
              <a:t>migrant students </a:t>
            </a:r>
            <a:r>
              <a:rPr lang="en-US" dirty="0"/>
              <a:t>with content gaps… look to migrantliteracynet.com </a:t>
            </a:r>
          </a:p>
        </p:txBody>
      </p:sp>
      <p:sp>
        <p:nvSpPr>
          <p:cNvPr id="3" name="Content Placeholder 2">
            <a:extLst>
              <a:ext uri="{FF2B5EF4-FFF2-40B4-BE49-F238E27FC236}">
                <a16:creationId xmlns:a16="http://schemas.microsoft.com/office/drawing/2014/main" xmlns="" id="{4391126C-9938-4647-899C-92E25D74E859}"/>
              </a:ext>
            </a:extLst>
          </p:cNvPr>
          <p:cNvSpPr>
            <a:spLocks noGrp="1"/>
          </p:cNvSpPr>
          <p:nvPr>
            <p:ph idx="1"/>
          </p:nvPr>
        </p:nvSpPr>
        <p:spPr>
          <a:xfrm>
            <a:off x="2947524" y="2586754"/>
            <a:ext cx="8915400" cy="3777622"/>
          </a:xfrm>
        </p:spPr>
        <p:txBody>
          <a:bodyPr>
            <a:normAutofit fontScale="92500" lnSpcReduction="10000"/>
          </a:bodyPr>
          <a:lstStyle/>
          <a:p>
            <a:r>
              <a:rPr lang="en-US" sz="7200" dirty="0"/>
              <a:t>Migrant Literacy Net could be a great addition to your program!!</a:t>
            </a:r>
          </a:p>
          <a:p>
            <a:pPr marL="0" indent="0">
              <a:buNone/>
            </a:pPr>
            <a:endParaRPr lang="en-US" dirty="0"/>
          </a:p>
          <a:p>
            <a:endParaRPr lang="en-US" dirty="0"/>
          </a:p>
        </p:txBody>
      </p:sp>
    </p:spTree>
    <p:extLst>
      <p:ext uri="{BB962C8B-B14F-4D97-AF65-F5344CB8AC3E}">
        <p14:creationId xmlns:p14="http://schemas.microsoft.com/office/powerpoint/2010/main" val="1989468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F5441CE6-FCA5-4E33-8B79-F8D1B0ADD9B2}"/>
              </a:ext>
            </a:extLst>
          </p:cNvPr>
          <p:cNvSpPr>
            <a:spLocks noGrp="1" noChangeArrowheads="1"/>
          </p:cNvSpPr>
          <p:nvPr>
            <p:ph type="ctrTitle"/>
          </p:nvPr>
        </p:nvSpPr>
        <p:spPr>
          <a:xfrm>
            <a:off x="2286000" y="1447800"/>
            <a:ext cx="7772400" cy="1905000"/>
          </a:xfrm>
        </p:spPr>
        <p:txBody>
          <a:bodyPr>
            <a:normAutofit fontScale="90000"/>
          </a:bodyPr>
          <a:lstStyle/>
          <a:p>
            <a:pPr algn="l" eaLnBrk="1" hangingPunct="1"/>
            <a:r>
              <a:rPr lang="en-US" altLang="en-US" sz="4800" dirty="0"/>
              <a:t>Migrant Literacy NET </a:t>
            </a:r>
            <a:r>
              <a:rPr lang="en-US" altLang="en-US" sz="2800" dirty="0"/>
              <a:t/>
            </a:r>
            <a:br>
              <a:rPr lang="en-US" altLang="en-US" sz="2800" dirty="0"/>
            </a:br>
            <a:r>
              <a:rPr lang="en-US" altLang="en-US" sz="2800" dirty="0"/>
              <a:t/>
            </a:r>
            <a:br>
              <a:rPr lang="en-US" altLang="en-US" sz="2800" dirty="0"/>
            </a:br>
            <a:r>
              <a:rPr lang="en-US" altLang="en-US" sz="2800" dirty="0"/>
              <a:t>Teachers Guide: </a:t>
            </a:r>
            <a:r>
              <a:rPr lang="en-US" altLang="en-US" sz="2800" dirty="0">
                <a:solidFill>
                  <a:schemeClr val="tx1"/>
                </a:solidFill>
              </a:rPr>
              <a:t>November 2017</a:t>
            </a:r>
            <a:r>
              <a:rPr lang="en-US" altLang="en-US" sz="2800" dirty="0"/>
              <a:t/>
            </a:r>
            <a:br>
              <a:rPr lang="en-US" altLang="en-US" sz="2800" dirty="0"/>
            </a:br>
            <a:r>
              <a:rPr lang="en-US" altLang="en-US" sz="2800" dirty="0"/>
              <a:t>Lessons and Supplemental Instructional Tools</a:t>
            </a:r>
          </a:p>
        </p:txBody>
      </p:sp>
      <p:pic>
        <p:nvPicPr>
          <p:cNvPr id="12291" name="Picture 2">
            <a:extLst>
              <a:ext uri="{FF2B5EF4-FFF2-40B4-BE49-F238E27FC236}">
                <a16:creationId xmlns:a16="http://schemas.microsoft.com/office/drawing/2014/main" xmlns="" id="{37F74949-EB13-4E81-9A79-EA1C745E8B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902075"/>
            <a:ext cx="243840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a:extLst>
              <a:ext uri="{FF2B5EF4-FFF2-40B4-BE49-F238E27FC236}">
                <a16:creationId xmlns:a16="http://schemas.microsoft.com/office/drawing/2014/main" xmlns="" id="{0898EDF7-40FD-4DA2-9604-00BB184A41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4426" y="3884613"/>
            <a:ext cx="2238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a:extLst>
              <a:ext uri="{FF2B5EF4-FFF2-40B4-BE49-F238E27FC236}">
                <a16:creationId xmlns:a16="http://schemas.microsoft.com/office/drawing/2014/main" xmlns="" id="{6858A302-9A61-44A9-A6C3-091280B282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3326" y="3884613"/>
            <a:ext cx="21748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728376"/>
      </p:ext>
    </p:extLst>
  </p:cSld>
  <p:clrMapOvr>
    <a:masterClrMapping/>
  </p:clrMapOvr>
  <p:transition spd="med">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728A0BBD-64F9-444D-9B73-42BDA3F1652E}"/>
              </a:ext>
            </a:extLst>
          </p:cNvPr>
          <p:cNvSpPr>
            <a:spLocks noGrp="1" noChangeArrowheads="1"/>
          </p:cNvSpPr>
          <p:nvPr>
            <p:ph type="title"/>
          </p:nvPr>
        </p:nvSpPr>
        <p:spPr/>
        <p:txBody>
          <a:bodyPr/>
          <a:lstStyle/>
          <a:p>
            <a:pPr eaLnBrk="1" hangingPunct="1"/>
            <a:r>
              <a:rPr lang="en-US" altLang="en-US"/>
              <a:t>Purpose</a:t>
            </a:r>
          </a:p>
        </p:txBody>
      </p:sp>
      <p:sp>
        <p:nvSpPr>
          <p:cNvPr id="13315" name="Rectangle 3">
            <a:extLst>
              <a:ext uri="{FF2B5EF4-FFF2-40B4-BE49-F238E27FC236}">
                <a16:creationId xmlns:a16="http://schemas.microsoft.com/office/drawing/2014/main" xmlns="" id="{4D85AF77-0803-4827-B405-C152237C124D}"/>
              </a:ext>
            </a:extLst>
          </p:cNvPr>
          <p:cNvSpPr>
            <a:spLocks noGrp="1" noChangeArrowheads="1"/>
          </p:cNvSpPr>
          <p:nvPr>
            <p:ph type="body" idx="1"/>
          </p:nvPr>
        </p:nvSpPr>
        <p:spPr>
          <a:xfrm>
            <a:off x="1828800" y="1600201"/>
            <a:ext cx="8534400" cy="4525963"/>
          </a:xfrm>
        </p:spPr>
        <p:txBody>
          <a:bodyPr/>
          <a:lstStyle/>
          <a:p>
            <a:pPr marL="0" indent="0">
              <a:lnSpc>
                <a:spcPct val="90000"/>
              </a:lnSpc>
              <a:buNone/>
            </a:pPr>
            <a:r>
              <a:rPr lang="en-US" altLang="en-US" sz="2800"/>
              <a:t>In order to </a:t>
            </a:r>
            <a:r>
              <a:rPr lang="en-US" altLang="en-US" sz="2800" b="1" i="1"/>
              <a:t>assist migrant students in grades K-12 and out-of-school youth to become proficient in literacy (reading, writing, and study skills) and overcome barriers to high school graduation.  </a:t>
            </a:r>
          </a:p>
          <a:p>
            <a:pPr marL="0" indent="0">
              <a:lnSpc>
                <a:spcPct val="90000"/>
              </a:lnSpc>
              <a:buNone/>
            </a:pPr>
            <a:endParaRPr lang="en-US" altLang="en-US" sz="2800"/>
          </a:p>
          <a:p>
            <a:pPr marL="0" indent="0" algn="ctr">
              <a:lnSpc>
                <a:spcPct val="90000"/>
              </a:lnSpc>
              <a:buNone/>
            </a:pPr>
            <a:r>
              <a:rPr lang="en-US" altLang="en-US" sz="4000"/>
              <a:t>www.migrantliteracynet.com</a:t>
            </a:r>
          </a:p>
        </p:txBody>
      </p:sp>
      <p:pic>
        <p:nvPicPr>
          <p:cNvPr id="13316" name="Picture 1">
            <a:extLst>
              <a:ext uri="{FF2B5EF4-FFF2-40B4-BE49-F238E27FC236}">
                <a16:creationId xmlns:a16="http://schemas.microsoft.com/office/drawing/2014/main" xmlns="" id="{C28B1FEB-8B62-42C0-B3FD-A7907C8774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419600"/>
            <a:ext cx="2895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a:extLst>
              <a:ext uri="{FF2B5EF4-FFF2-40B4-BE49-F238E27FC236}">
                <a16:creationId xmlns:a16="http://schemas.microsoft.com/office/drawing/2014/main" xmlns="" id="{CC744E99-D869-41E9-A843-9D5F103260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19600"/>
            <a:ext cx="3098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34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4FF800E9-55E8-4865-8459-B077135A8780}"/>
              </a:ext>
            </a:extLst>
          </p:cNvPr>
          <p:cNvSpPr>
            <a:spLocks noGrp="1" noChangeArrowheads="1"/>
          </p:cNvSpPr>
          <p:nvPr>
            <p:ph type="title"/>
          </p:nvPr>
        </p:nvSpPr>
        <p:spPr>
          <a:xfrm>
            <a:off x="1618408" y="673861"/>
            <a:ext cx="11506336" cy="1280890"/>
          </a:xfrm>
        </p:spPr>
        <p:txBody>
          <a:bodyPr/>
          <a:lstStyle/>
          <a:p>
            <a:pPr eaLnBrk="1" hangingPunct="1"/>
            <a:r>
              <a:rPr lang="en-US" altLang="en-US" b="1" dirty="0"/>
              <a:t>Available Resources with Migrant Literacy Net</a:t>
            </a:r>
            <a:r>
              <a:rPr lang="en-US" altLang="en-US" dirty="0"/>
              <a:t/>
            </a:r>
            <a:br>
              <a:rPr lang="en-US" altLang="en-US" dirty="0"/>
            </a:br>
            <a:endParaRPr lang="en-US" altLang="en-US" dirty="0"/>
          </a:p>
        </p:txBody>
      </p:sp>
      <p:sp>
        <p:nvSpPr>
          <p:cNvPr id="4099" name="Rectangle 3">
            <a:extLst>
              <a:ext uri="{FF2B5EF4-FFF2-40B4-BE49-F238E27FC236}">
                <a16:creationId xmlns:a16="http://schemas.microsoft.com/office/drawing/2014/main" xmlns="" id="{05833D46-CA30-445B-8D18-BD45A3EA56C5}"/>
              </a:ext>
            </a:extLst>
          </p:cNvPr>
          <p:cNvSpPr>
            <a:spLocks noGrp="1" noChangeArrowheads="1"/>
          </p:cNvSpPr>
          <p:nvPr>
            <p:ph type="body" idx="1"/>
          </p:nvPr>
        </p:nvSpPr>
        <p:spPr>
          <a:xfrm>
            <a:off x="1225793" y="1689138"/>
            <a:ext cx="10405533" cy="5435599"/>
          </a:xfrm>
        </p:spPr>
        <p:txBody>
          <a:bodyPr>
            <a:normAutofit/>
          </a:bodyPr>
          <a:lstStyle/>
          <a:p>
            <a:pPr eaLnBrk="1" hangingPunct="1">
              <a:lnSpc>
                <a:spcPct val="80000"/>
              </a:lnSpc>
              <a:defRPr/>
            </a:pPr>
            <a:r>
              <a:rPr lang="en-US" altLang="en-US" dirty="0"/>
              <a:t>One hundred forty-one reading lessons across the five reading dimensions at the K-12 level and for OSY (field tested and complete)</a:t>
            </a:r>
          </a:p>
          <a:p>
            <a:pPr eaLnBrk="1" hangingPunct="1">
              <a:lnSpc>
                <a:spcPct val="80000"/>
              </a:lnSpc>
              <a:defRPr/>
            </a:pPr>
            <a:r>
              <a:rPr lang="en-US" altLang="en-US" dirty="0"/>
              <a:t>Thirty-one additional literacy lessons in English/Spanish (field tested and complete)  </a:t>
            </a:r>
          </a:p>
          <a:p>
            <a:pPr eaLnBrk="1" hangingPunct="1">
              <a:lnSpc>
                <a:spcPct val="80000"/>
              </a:lnSpc>
              <a:defRPr/>
            </a:pPr>
            <a:r>
              <a:rPr lang="en-US" altLang="en-US" dirty="0"/>
              <a:t>Reading and writing resources for parents to assist their children to read (in English and Spanish) </a:t>
            </a:r>
          </a:p>
          <a:p>
            <a:pPr eaLnBrk="1" hangingPunct="1">
              <a:lnSpc>
                <a:spcPct val="80000"/>
              </a:lnSpc>
              <a:defRPr/>
            </a:pPr>
            <a:r>
              <a:rPr lang="en-US" altLang="en-US" dirty="0"/>
              <a:t>Eighty-six writing lessons (field tested and complete) </a:t>
            </a:r>
          </a:p>
          <a:p>
            <a:pPr eaLnBrk="1" hangingPunct="1">
              <a:lnSpc>
                <a:spcPct val="80000"/>
              </a:lnSpc>
              <a:defRPr/>
            </a:pPr>
            <a:r>
              <a:rPr lang="en-US" altLang="en-US" dirty="0"/>
              <a:t>Forty-forty math lessons in English/Spanish (field tested and complete) </a:t>
            </a:r>
          </a:p>
          <a:p>
            <a:pPr eaLnBrk="1" hangingPunct="1">
              <a:lnSpc>
                <a:spcPct val="80000"/>
              </a:lnSpc>
              <a:defRPr/>
            </a:pPr>
            <a:r>
              <a:rPr lang="en-US" altLang="en-US" dirty="0"/>
              <a:t>Eleven study skills lessons (field tested and complete) </a:t>
            </a:r>
          </a:p>
          <a:p>
            <a:pPr eaLnBrk="1" hangingPunct="1">
              <a:lnSpc>
                <a:spcPct val="80000"/>
              </a:lnSpc>
              <a:defRPr/>
            </a:pPr>
            <a:r>
              <a:rPr lang="en-US" altLang="en-US" dirty="0"/>
              <a:t>Sixteen OSY lessons (field tested and complete) </a:t>
            </a:r>
          </a:p>
          <a:p>
            <a:pPr eaLnBrk="1" hangingPunct="1">
              <a:lnSpc>
                <a:spcPct val="80000"/>
              </a:lnSpc>
              <a:defRPr/>
            </a:pPr>
            <a:r>
              <a:rPr lang="en-US" altLang="en-US" dirty="0"/>
              <a:t>Pre and post test assessments for each lesson</a:t>
            </a:r>
          </a:p>
          <a:p>
            <a:pPr eaLnBrk="1" hangingPunct="1">
              <a:lnSpc>
                <a:spcPct val="80000"/>
              </a:lnSpc>
              <a:defRPr/>
            </a:pPr>
            <a:r>
              <a:rPr lang="en-US" altLang="en-US" dirty="0"/>
              <a:t>Electronic Success Plans to track student progress online that can be transferred electronically to teachers anywhere </a:t>
            </a:r>
          </a:p>
          <a:p>
            <a:pPr eaLnBrk="1" hangingPunct="1">
              <a:lnSpc>
                <a:spcPct val="80000"/>
              </a:lnSpc>
              <a:defRPr/>
            </a:pPr>
            <a:r>
              <a:rPr lang="en-US" altLang="en-US" dirty="0"/>
              <a:t>Electronic Graduation Plans to help overcome barriers to success</a:t>
            </a:r>
          </a:p>
          <a:p>
            <a:pPr eaLnBrk="1" hangingPunct="1">
              <a:lnSpc>
                <a:spcPct val="80000"/>
              </a:lnSpc>
              <a:defRPr/>
            </a:pPr>
            <a:r>
              <a:rPr lang="en-US" altLang="en-US" dirty="0"/>
              <a:t>Two-hundred-sixty online reading tutorials in both English &amp; Spanish which students can access anywhere. </a:t>
            </a:r>
          </a:p>
          <a:p>
            <a:pPr eaLnBrk="1" hangingPunct="1">
              <a:lnSpc>
                <a:spcPct val="80000"/>
              </a:lnSpc>
              <a:defRPr/>
            </a:pPr>
            <a:r>
              <a:rPr lang="en-US" altLang="en-US" dirty="0"/>
              <a:t>On-line screeners to identify specific reading needs in both English &amp; Spanish </a:t>
            </a:r>
            <a:r>
              <a:rPr lang="en-US" altLang="en-US" sz="1600" dirty="0"/>
              <a:t> </a:t>
            </a:r>
          </a:p>
          <a:p>
            <a:pPr marL="0" indent="0">
              <a:lnSpc>
                <a:spcPct val="80000"/>
              </a:lnSpc>
              <a:buNone/>
              <a:defRPr/>
            </a:pPr>
            <a:endParaRPr lang="en-US" altLang="en-US" sz="1400" dirty="0"/>
          </a:p>
        </p:txBody>
      </p:sp>
    </p:spTree>
    <p:extLst>
      <p:ext uri="{BB962C8B-B14F-4D97-AF65-F5344CB8AC3E}">
        <p14:creationId xmlns:p14="http://schemas.microsoft.com/office/powerpoint/2010/main" val="865556092"/>
      </p:ext>
    </p:extLst>
  </p:cSld>
  <p:clrMapOvr>
    <a:masterClrMapping/>
  </p:clrMapOvr>
  <p:transition spd="med">
    <p:whee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31DF95CD-282A-4723-954A-0BDE2C5751A2}"/>
              </a:ext>
            </a:extLst>
          </p:cNvPr>
          <p:cNvSpPr>
            <a:spLocks noGrp="1" noChangeArrowheads="1"/>
          </p:cNvSpPr>
          <p:nvPr>
            <p:ph type="title"/>
          </p:nvPr>
        </p:nvSpPr>
        <p:spPr>
          <a:xfrm>
            <a:off x="1981200" y="274638"/>
            <a:ext cx="8229600" cy="868362"/>
          </a:xfrm>
        </p:spPr>
        <p:txBody>
          <a:bodyPr/>
          <a:lstStyle/>
          <a:p>
            <a:r>
              <a:rPr lang="en-US" altLang="en-US"/>
              <a:t>www.migrantliteracynet.com</a:t>
            </a:r>
          </a:p>
        </p:txBody>
      </p:sp>
      <p:sp>
        <p:nvSpPr>
          <p:cNvPr id="15363" name="TextBox 3">
            <a:extLst>
              <a:ext uri="{FF2B5EF4-FFF2-40B4-BE49-F238E27FC236}">
                <a16:creationId xmlns:a16="http://schemas.microsoft.com/office/drawing/2014/main" xmlns="" id="{1E8D0C43-7E08-4751-8748-ED8D639A8AEA}"/>
              </a:ext>
            </a:extLst>
          </p:cNvPr>
          <p:cNvSpPr txBox="1">
            <a:spLocks noChangeArrowheads="1"/>
          </p:cNvSpPr>
          <p:nvPr/>
        </p:nvSpPr>
        <p:spPr bwMode="auto">
          <a:xfrm>
            <a:off x="1676400" y="4953001"/>
            <a:ext cx="251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Click on: </a:t>
            </a:r>
          </a:p>
          <a:p>
            <a:pPr eaLnBrk="1" hangingPunct="1">
              <a:spcBef>
                <a:spcPct val="0"/>
              </a:spcBef>
              <a:buFontTx/>
              <a:buNone/>
            </a:pPr>
            <a:r>
              <a:rPr lang="en-US" altLang="en-US" sz="2400"/>
              <a:t>‘Teacher Access’</a:t>
            </a:r>
          </a:p>
        </p:txBody>
      </p:sp>
      <p:pic>
        <p:nvPicPr>
          <p:cNvPr id="15364" name="Picture 1">
            <a:extLst>
              <a:ext uri="{FF2B5EF4-FFF2-40B4-BE49-F238E27FC236}">
                <a16:creationId xmlns:a16="http://schemas.microsoft.com/office/drawing/2014/main" xmlns="" id="{5B16FBC3-5E00-41F6-BEC8-E2C782B8FD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112838"/>
            <a:ext cx="60198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xmlns="" id="{79D172EE-532C-415F-98B0-C676FDCBE55D}"/>
              </a:ext>
            </a:extLst>
          </p:cNvPr>
          <p:cNvCxnSpPr/>
          <p:nvPr/>
        </p:nvCxnSpPr>
        <p:spPr>
          <a:xfrm flipV="1">
            <a:off x="3124200" y="1858964"/>
            <a:ext cx="4495800" cy="3322637"/>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776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a:extLst>
              <a:ext uri="{FF2B5EF4-FFF2-40B4-BE49-F238E27FC236}">
                <a16:creationId xmlns:a16="http://schemas.microsoft.com/office/drawing/2014/main" xmlns="" id="{26143014-D63A-4E2D-B69A-A5D8DCDCD6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05000"/>
            <a:ext cx="80010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8">
            <a:extLst>
              <a:ext uri="{FF2B5EF4-FFF2-40B4-BE49-F238E27FC236}">
                <a16:creationId xmlns:a16="http://schemas.microsoft.com/office/drawing/2014/main" xmlns="" id="{3BB59DE3-E7DC-46F3-BF85-4007B0391375}"/>
              </a:ext>
            </a:extLst>
          </p:cNvPr>
          <p:cNvSpPr txBox="1">
            <a:spLocks noChangeArrowheads="1"/>
          </p:cNvSpPr>
          <p:nvPr/>
        </p:nvSpPr>
        <p:spPr bwMode="auto">
          <a:xfrm>
            <a:off x="2209800" y="466726"/>
            <a:ext cx="8001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C00000"/>
                </a:solidFill>
              </a:rPr>
              <a:t>Enter your user name and password </a:t>
            </a:r>
            <a:r>
              <a:rPr lang="en-US" altLang="en-US" b="1" u="sng" dirty="0">
                <a:solidFill>
                  <a:srgbClr val="C00000"/>
                </a:solidFill>
              </a:rPr>
              <a:t>or</a:t>
            </a:r>
            <a:r>
              <a:rPr lang="en-US" altLang="en-US" b="1" dirty="0">
                <a:solidFill>
                  <a:srgbClr val="C00000"/>
                </a:solidFill>
              </a:rPr>
              <a:t> click on register to create your own</a:t>
            </a:r>
          </a:p>
        </p:txBody>
      </p:sp>
      <p:cxnSp>
        <p:nvCxnSpPr>
          <p:cNvPr id="11" name="Straight Arrow Connector 10">
            <a:extLst>
              <a:ext uri="{FF2B5EF4-FFF2-40B4-BE49-F238E27FC236}">
                <a16:creationId xmlns:a16="http://schemas.microsoft.com/office/drawing/2014/main" xmlns="" id="{EEF11B50-B772-4E80-8D4F-73D524C3574F}"/>
              </a:ext>
            </a:extLst>
          </p:cNvPr>
          <p:cNvCxnSpPr/>
          <p:nvPr/>
        </p:nvCxnSpPr>
        <p:spPr>
          <a:xfrm flipH="1">
            <a:off x="7315200" y="1544638"/>
            <a:ext cx="952500" cy="3255962"/>
          </a:xfrm>
          <a:prstGeom prst="straightConnector1">
            <a:avLst/>
          </a:prstGeom>
          <a:ln w="76200">
            <a:solidFill>
              <a:srgbClr val="66FF3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40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492FFC-BDB7-49FE-B6EA-92A65BEE03DE}"/>
              </a:ext>
            </a:extLst>
          </p:cNvPr>
          <p:cNvSpPr>
            <a:spLocks noGrp="1"/>
          </p:cNvSpPr>
          <p:nvPr>
            <p:ph type="title"/>
          </p:nvPr>
        </p:nvSpPr>
        <p:spPr>
          <a:xfrm>
            <a:off x="7936230" y="685800"/>
            <a:ext cx="2731770" cy="762000"/>
          </a:xfrm>
        </p:spPr>
        <p:txBody>
          <a:bodyPr anchor="t"/>
          <a:lstStyle/>
          <a:p>
            <a:pPr eaLnBrk="1" hangingPunct="1">
              <a:defRPr/>
            </a:pPr>
            <a:r>
              <a:rPr lang="en-US" dirty="0"/>
              <a:t>Goals for Today</a:t>
            </a:r>
          </a:p>
        </p:txBody>
      </p:sp>
      <p:pic>
        <p:nvPicPr>
          <p:cNvPr id="18" name="Picture Placeholder 17" descr="A close up of a street sign on a pole&#10;&#10;Description generated with very high confidence">
            <a:extLst>
              <a:ext uri="{FF2B5EF4-FFF2-40B4-BE49-F238E27FC236}">
                <a16:creationId xmlns:a16="http://schemas.microsoft.com/office/drawing/2014/main" xmlns="" id="{C5EA7BD9-819F-4B69-8C0A-917254B4D92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9872" r="19872"/>
          <a:stretch>
            <a:fillRect/>
          </a:stretch>
        </p:blipFill>
        <p:spPr>
          <a:xfrm>
            <a:off x="1524001" y="0"/>
            <a:ext cx="6227763" cy="6858000"/>
          </a:xfrm>
        </p:spPr>
      </p:pic>
      <p:sp>
        <p:nvSpPr>
          <p:cNvPr id="4" name="Text Placeholder 3">
            <a:extLst>
              <a:ext uri="{FF2B5EF4-FFF2-40B4-BE49-F238E27FC236}">
                <a16:creationId xmlns:a16="http://schemas.microsoft.com/office/drawing/2014/main" xmlns="" id="{5F4E31A6-42F7-4B60-A437-A51C90400935}"/>
              </a:ext>
            </a:extLst>
          </p:cNvPr>
          <p:cNvSpPr>
            <a:spLocks noGrp="1"/>
          </p:cNvSpPr>
          <p:nvPr>
            <p:ph type="body" sz="half" idx="2"/>
          </p:nvPr>
        </p:nvSpPr>
        <p:spPr>
          <a:xfrm>
            <a:off x="7751763" y="1219200"/>
            <a:ext cx="2584450" cy="5638800"/>
          </a:xfrm>
        </p:spPr>
        <p:txBody>
          <a:bodyPr rtlCol="0">
            <a:normAutofit/>
          </a:bodyPr>
          <a:lstStyle/>
          <a:p>
            <a:pPr marL="342900" indent="-342900">
              <a:buFont typeface="Wingdings" panose="05000000000000000000" pitchFamily="2" charset="2"/>
              <a:buChar char="ü"/>
              <a:defRPr/>
            </a:pPr>
            <a:r>
              <a:rPr lang="en-US" sz="2000" b="1" dirty="0"/>
              <a:t>Learn how to utilize Migrant Literacy Net – a free resource for South Dakota’s migrant students and families</a:t>
            </a:r>
          </a:p>
          <a:p>
            <a:pPr marL="342900" indent="-342900">
              <a:buFont typeface="Wingdings" panose="05000000000000000000" pitchFamily="2" charset="2"/>
              <a:buChar char="ü"/>
              <a:defRPr/>
            </a:pPr>
            <a:endParaRPr lang="en-US" sz="2000" b="1" dirty="0"/>
          </a:p>
          <a:p>
            <a:pPr marL="342900" indent="-342900">
              <a:buFont typeface="Wingdings" panose="05000000000000000000" pitchFamily="2" charset="2"/>
              <a:buChar char="ü"/>
              <a:defRPr/>
            </a:pPr>
            <a:r>
              <a:rPr lang="en-US" sz="2000" b="1" dirty="0"/>
              <a:t>Learn what we as educators and administrators can do to try to close/eliminate content gaps </a:t>
            </a:r>
          </a:p>
        </p:txBody>
      </p:sp>
    </p:spTree>
    <p:extLst>
      <p:ext uri="{BB962C8B-B14F-4D97-AF65-F5344CB8AC3E}">
        <p14:creationId xmlns:p14="http://schemas.microsoft.com/office/powerpoint/2010/main" val="981597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a:extLst>
              <a:ext uri="{FF2B5EF4-FFF2-40B4-BE49-F238E27FC236}">
                <a16:creationId xmlns:a16="http://schemas.microsoft.com/office/drawing/2014/main" xmlns="" id="{452E3918-3EB3-4E0B-9B79-62254929C4E5}"/>
              </a:ext>
            </a:extLst>
          </p:cNvPr>
          <p:cNvSpPr txBox="1">
            <a:spLocks noChangeArrowheads="1"/>
          </p:cNvSpPr>
          <p:nvPr/>
        </p:nvSpPr>
        <p:spPr bwMode="auto">
          <a:xfrm>
            <a:off x="2285999" y="869950"/>
            <a:ext cx="86444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C00000"/>
                </a:solidFill>
              </a:rPr>
              <a:t>Create your own user name and password</a:t>
            </a:r>
          </a:p>
        </p:txBody>
      </p:sp>
      <p:pic>
        <p:nvPicPr>
          <p:cNvPr id="17411" name="Picture 1">
            <a:extLst>
              <a:ext uri="{FF2B5EF4-FFF2-40B4-BE49-F238E27FC236}">
                <a16:creationId xmlns:a16="http://schemas.microsoft.com/office/drawing/2014/main" xmlns="" id="{DF7B93F9-101A-4AC8-9516-B9E9DA165D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6964" y="1981201"/>
            <a:ext cx="7458075"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xmlns="" id="{8A582FB8-10FA-4E2B-AE45-22B3E596CC85}"/>
              </a:ext>
            </a:extLst>
          </p:cNvPr>
          <p:cNvCxnSpPr/>
          <p:nvPr/>
        </p:nvCxnSpPr>
        <p:spPr>
          <a:xfrm flipH="1">
            <a:off x="8001000" y="1524000"/>
            <a:ext cx="1295400" cy="2586038"/>
          </a:xfrm>
          <a:prstGeom prst="straightConnector1">
            <a:avLst/>
          </a:prstGeom>
          <a:ln w="76200">
            <a:solidFill>
              <a:srgbClr val="66FF3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243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149582FB-E5AC-49B2-82EB-E7CF29FC6239}"/>
              </a:ext>
            </a:extLst>
          </p:cNvPr>
          <p:cNvSpPr>
            <a:spLocks noGrp="1" noChangeArrowheads="1"/>
          </p:cNvSpPr>
          <p:nvPr>
            <p:ph type="title"/>
          </p:nvPr>
        </p:nvSpPr>
        <p:spPr>
          <a:xfrm>
            <a:off x="1741488" y="228600"/>
            <a:ext cx="2057400" cy="3048000"/>
          </a:xfrm>
        </p:spPr>
        <p:txBody>
          <a:bodyPr>
            <a:normAutofit fontScale="90000"/>
          </a:bodyPr>
          <a:lstStyle/>
          <a:p>
            <a:pPr algn="l" eaLnBrk="1" hangingPunct="1"/>
            <a:r>
              <a:rPr lang="en-US" altLang="en-US" sz="2800" b="1" dirty="0"/>
              <a:t>Web-based </a:t>
            </a:r>
            <a:br>
              <a:rPr lang="en-US" altLang="en-US" sz="2800" b="1" dirty="0"/>
            </a:br>
            <a:r>
              <a:rPr lang="en-US" altLang="en-US" sz="2800" b="1" dirty="0"/>
              <a:t>system with </a:t>
            </a:r>
            <a:br>
              <a:rPr lang="en-US" altLang="en-US" sz="2800" b="1" dirty="0"/>
            </a:br>
            <a:r>
              <a:rPr lang="en-US" altLang="en-US" sz="2800" b="1" dirty="0"/>
              <a:t>a wide variety of resources</a:t>
            </a:r>
            <a:br>
              <a:rPr lang="en-US" altLang="en-US" sz="2800" b="1" dirty="0"/>
            </a:br>
            <a:r>
              <a:rPr lang="en-US" altLang="en-US" sz="2800" b="1" dirty="0"/>
              <a:t>for teachers</a:t>
            </a:r>
          </a:p>
        </p:txBody>
      </p:sp>
      <p:pic>
        <p:nvPicPr>
          <p:cNvPr id="18435" name="Picture 1">
            <a:extLst>
              <a:ext uri="{FF2B5EF4-FFF2-40B4-BE49-F238E27FC236}">
                <a16:creationId xmlns:a16="http://schemas.microsoft.com/office/drawing/2014/main" xmlns="" id="{7C997CB2-1340-479C-BDEA-A9729B3A22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905001"/>
            <a:ext cx="66294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a:extLst>
              <a:ext uri="{FF2B5EF4-FFF2-40B4-BE49-F238E27FC236}">
                <a16:creationId xmlns:a16="http://schemas.microsoft.com/office/drawing/2014/main" xmlns="" id="{3E850C47-4EF9-4F9E-830F-52C636A60C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52401"/>
            <a:ext cx="6629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85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798E9D82-350C-4E32-80A0-C7EA9B840F59}"/>
              </a:ext>
            </a:extLst>
          </p:cNvPr>
          <p:cNvSpPr>
            <a:spLocks noGrp="1" noChangeArrowheads="1"/>
          </p:cNvSpPr>
          <p:nvPr>
            <p:ph type="title"/>
          </p:nvPr>
        </p:nvSpPr>
        <p:spPr/>
        <p:txBody>
          <a:bodyPr/>
          <a:lstStyle/>
          <a:p>
            <a:pPr algn="l" eaLnBrk="1" hangingPunct="1"/>
            <a:r>
              <a:rPr lang="en-US" altLang="en-US" sz="2400" b="1" dirty="0"/>
              <a:t>Teachers can search for lessons to meet student needs.</a:t>
            </a:r>
          </a:p>
        </p:txBody>
      </p:sp>
      <p:pic>
        <p:nvPicPr>
          <p:cNvPr id="19459" name="Picture 5" descr="ScreenShot021">
            <a:extLst>
              <a:ext uri="{FF2B5EF4-FFF2-40B4-BE49-F238E27FC236}">
                <a16:creationId xmlns:a16="http://schemas.microsoft.com/office/drawing/2014/main" xmlns="" id="{51B3D45F-B757-4CFA-9251-5D84D4B28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167" y="1351493"/>
            <a:ext cx="77343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281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D079409C-6B4D-4325-BF0C-CA919F05C9CF}"/>
              </a:ext>
            </a:extLst>
          </p:cNvPr>
          <p:cNvSpPr>
            <a:spLocks noGrp="1" noChangeArrowheads="1"/>
          </p:cNvSpPr>
          <p:nvPr>
            <p:ph type="title"/>
          </p:nvPr>
        </p:nvSpPr>
        <p:spPr>
          <a:xfrm>
            <a:off x="1981200" y="152400"/>
            <a:ext cx="8229600" cy="1143000"/>
          </a:xfrm>
        </p:spPr>
        <p:txBody>
          <a:bodyPr/>
          <a:lstStyle/>
          <a:p>
            <a:pPr eaLnBrk="1" hangingPunct="1"/>
            <a:r>
              <a:rPr lang="en-US" altLang="en-US" sz="2800" b="1" dirty="0"/>
              <a:t>Teachers can select lessons from a list.</a:t>
            </a:r>
          </a:p>
        </p:txBody>
      </p:sp>
      <p:pic>
        <p:nvPicPr>
          <p:cNvPr id="20483" name="Picture 6" descr="ScreenShot044">
            <a:extLst>
              <a:ext uri="{FF2B5EF4-FFF2-40B4-BE49-F238E27FC236}">
                <a16:creationId xmlns:a16="http://schemas.microsoft.com/office/drawing/2014/main" xmlns="" id="{4EB865BF-F22B-4CA9-83DB-03A645907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35064"/>
            <a:ext cx="3886200"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descr="ScreenShot046">
            <a:extLst>
              <a:ext uri="{FF2B5EF4-FFF2-40B4-BE49-F238E27FC236}">
                <a16:creationId xmlns:a16="http://schemas.microsoft.com/office/drawing/2014/main" xmlns="" id="{29BD4641-C04B-48EA-A05C-B9D10AC7B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514600"/>
            <a:ext cx="6219825"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Line 8">
            <a:extLst>
              <a:ext uri="{FF2B5EF4-FFF2-40B4-BE49-F238E27FC236}">
                <a16:creationId xmlns:a16="http://schemas.microsoft.com/office/drawing/2014/main" xmlns="" id="{2FA8269B-692C-491F-9A80-29DDF9D5BFC4}"/>
              </a:ext>
            </a:extLst>
          </p:cNvPr>
          <p:cNvSpPr>
            <a:spLocks noChangeShapeType="1"/>
          </p:cNvSpPr>
          <p:nvPr/>
        </p:nvSpPr>
        <p:spPr bwMode="auto">
          <a:xfrm>
            <a:off x="3581400" y="2362200"/>
            <a:ext cx="1371600" cy="13716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03926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1F46FA31-7312-4DBA-AE23-24A8B24094CF}"/>
              </a:ext>
            </a:extLst>
          </p:cNvPr>
          <p:cNvSpPr>
            <a:spLocks noGrp="1" noChangeArrowheads="1"/>
          </p:cNvSpPr>
          <p:nvPr>
            <p:ph type="title"/>
          </p:nvPr>
        </p:nvSpPr>
        <p:spPr>
          <a:xfrm>
            <a:off x="1981200" y="409576"/>
            <a:ext cx="8229600" cy="728663"/>
          </a:xfrm>
        </p:spPr>
        <p:txBody>
          <a:bodyPr>
            <a:normAutofit fontScale="90000"/>
          </a:bodyPr>
          <a:lstStyle/>
          <a:p>
            <a:pPr algn="l" eaLnBrk="1" hangingPunct="1"/>
            <a:r>
              <a:rPr lang="en-US" altLang="en-US" sz="2800" dirty="0"/>
              <a:t>Migrant Literacy Net Lessons </a:t>
            </a:r>
            <a:br>
              <a:rPr lang="en-US" altLang="en-US" sz="2800" dirty="0"/>
            </a:br>
            <a:r>
              <a:rPr lang="en-US" altLang="en-US" sz="2800" dirty="0"/>
              <a:t>(Reading, Writing, Math &amp; Study Skills)</a:t>
            </a:r>
          </a:p>
        </p:txBody>
      </p:sp>
      <p:sp>
        <p:nvSpPr>
          <p:cNvPr id="21507" name="Text Box 6">
            <a:extLst>
              <a:ext uri="{FF2B5EF4-FFF2-40B4-BE49-F238E27FC236}">
                <a16:creationId xmlns:a16="http://schemas.microsoft.com/office/drawing/2014/main" xmlns="" id="{1FBDCF0B-C039-4260-8B0B-2DE11502DEC7}"/>
              </a:ext>
            </a:extLst>
          </p:cNvPr>
          <p:cNvSpPr txBox="1">
            <a:spLocks noChangeArrowheads="1"/>
          </p:cNvSpPr>
          <p:nvPr/>
        </p:nvSpPr>
        <p:spPr bwMode="auto">
          <a:xfrm>
            <a:off x="1701800" y="1905000"/>
            <a:ext cx="3022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dirty="0">
                <a:latin typeface="Verdana" panose="020B0604030504040204" pitchFamily="34" charset="0"/>
              </a:rPr>
              <a:t>Lessons include all teacher procedures, timelines, student materials, worksheets, assessments, as well as ELL considerations</a:t>
            </a:r>
            <a:r>
              <a:rPr lang="en-US" altLang="en-US" sz="2000" dirty="0">
                <a:latin typeface="Verdana" panose="020B0604030504040204" pitchFamily="34" charset="0"/>
              </a:rPr>
              <a:t>.</a:t>
            </a:r>
          </a:p>
        </p:txBody>
      </p:sp>
      <p:pic>
        <p:nvPicPr>
          <p:cNvPr id="21508" name="Picture 13" descr="ScreenShot024">
            <a:extLst>
              <a:ext uri="{FF2B5EF4-FFF2-40B4-BE49-F238E27FC236}">
                <a16:creationId xmlns:a16="http://schemas.microsoft.com/office/drawing/2014/main" xmlns="" id="{5CD2B52B-FBF4-4B0D-97C5-C2894C507F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80014" y="1600201"/>
            <a:ext cx="5106987" cy="490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61294526"/>
      </p:ext>
    </p:extLst>
  </p:cSld>
  <p:clrMapOvr>
    <a:masterClrMapping/>
  </p:clrMapOvr>
  <p:transition spd="med">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EA34FB33-9DA5-44CD-9C1B-D0ADAF1AD694}"/>
              </a:ext>
            </a:extLst>
          </p:cNvPr>
          <p:cNvSpPr>
            <a:spLocks noGrp="1" noChangeArrowheads="1"/>
          </p:cNvSpPr>
          <p:nvPr>
            <p:ph type="title"/>
          </p:nvPr>
        </p:nvSpPr>
        <p:spPr>
          <a:xfrm>
            <a:off x="2247901" y="247650"/>
            <a:ext cx="3162300" cy="2895600"/>
          </a:xfrm>
        </p:spPr>
        <p:txBody>
          <a:bodyPr>
            <a:normAutofit/>
          </a:bodyPr>
          <a:lstStyle/>
          <a:p>
            <a:pPr algn="l" eaLnBrk="1" hangingPunct="1"/>
            <a:r>
              <a:rPr lang="en-US" altLang="en-US" sz="2800" b="1" dirty="0">
                <a:solidFill>
                  <a:srgbClr val="C00000"/>
                </a:solidFill>
              </a:rPr>
              <a:t>All lessons are mapped to Common Core State Standards &amp; WIDA standards.</a:t>
            </a:r>
          </a:p>
        </p:txBody>
      </p:sp>
      <p:pic>
        <p:nvPicPr>
          <p:cNvPr id="22531" name="Picture 1">
            <a:extLst>
              <a:ext uri="{FF2B5EF4-FFF2-40B4-BE49-F238E27FC236}">
                <a16:creationId xmlns:a16="http://schemas.microsoft.com/office/drawing/2014/main" xmlns="" id="{E55177F7-FF2D-43B9-B26E-0C07764F33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971800"/>
            <a:ext cx="51101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a:extLst>
              <a:ext uri="{FF2B5EF4-FFF2-40B4-BE49-F238E27FC236}">
                <a16:creationId xmlns:a16="http://schemas.microsoft.com/office/drawing/2014/main" xmlns="" id="{B38E585A-2A0E-4E4B-9E6B-67B025FB49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419100"/>
            <a:ext cx="46148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885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75D61FAF-8336-4F0B-BA49-C1CC6977FA9E}"/>
              </a:ext>
            </a:extLst>
          </p:cNvPr>
          <p:cNvSpPr>
            <a:spLocks noGrp="1" noChangeArrowheads="1"/>
          </p:cNvSpPr>
          <p:nvPr>
            <p:ph type="title"/>
          </p:nvPr>
        </p:nvSpPr>
        <p:spPr>
          <a:xfrm>
            <a:off x="1828800" y="228600"/>
            <a:ext cx="8686800" cy="914400"/>
          </a:xfrm>
        </p:spPr>
        <p:txBody>
          <a:bodyPr>
            <a:normAutofit fontScale="90000"/>
          </a:bodyPr>
          <a:lstStyle/>
          <a:p>
            <a:pPr eaLnBrk="1" hangingPunct="1"/>
            <a:r>
              <a:rPr lang="en-US" altLang="en-US" sz="2800" b="1" dirty="0">
                <a:solidFill>
                  <a:srgbClr val="C00000"/>
                </a:solidFill>
              </a:rPr>
              <a:t>Resources for parents are available in English/Spanish to assist in helping their children to learn to read.</a:t>
            </a:r>
          </a:p>
        </p:txBody>
      </p:sp>
      <p:pic>
        <p:nvPicPr>
          <p:cNvPr id="23555" name="Picture 8" descr="ScreenShot029">
            <a:extLst>
              <a:ext uri="{FF2B5EF4-FFF2-40B4-BE49-F238E27FC236}">
                <a16:creationId xmlns:a16="http://schemas.microsoft.com/office/drawing/2014/main" xmlns="" id="{5745ABDD-030E-4162-AC18-11BD8F363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143000"/>
            <a:ext cx="52308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
            <a:extLst>
              <a:ext uri="{FF2B5EF4-FFF2-40B4-BE49-F238E27FC236}">
                <a16:creationId xmlns:a16="http://schemas.microsoft.com/office/drawing/2014/main" xmlns="" id="{F012B165-7981-4291-94E4-CCB344A277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2057400"/>
            <a:ext cx="5529263"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828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29270D36-4992-40DB-BDA6-7A42C1948CD7}"/>
              </a:ext>
            </a:extLst>
          </p:cNvPr>
          <p:cNvSpPr>
            <a:spLocks noGrp="1" noChangeArrowheads="1"/>
          </p:cNvSpPr>
          <p:nvPr>
            <p:ph type="title"/>
          </p:nvPr>
        </p:nvSpPr>
        <p:spPr>
          <a:xfrm>
            <a:off x="1845734" y="651933"/>
            <a:ext cx="10498666" cy="914400"/>
          </a:xfrm>
        </p:spPr>
        <p:txBody>
          <a:bodyPr/>
          <a:lstStyle/>
          <a:p>
            <a:pPr algn="l" eaLnBrk="1" hangingPunct="1"/>
            <a:r>
              <a:rPr lang="en-US" altLang="en-US" sz="2400" b="1" dirty="0">
                <a:solidFill>
                  <a:srgbClr val="C00000"/>
                </a:solidFill>
              </a:rPr>
              <a:t>Resources in Mathematics are also available in English &amp; Spanish.</a:t>
            </a:r>
          </a:p>
        </p:txBody>
      </p:sp>
      <p:pic>
        <p:nvPicPr>
          <p:cNvPr id="24579" name="Picture 4" descr="ScreenShot073">
            <a:extLst>
              <a:ext uri="{FF2B5EF4-FFF2-40B4-BE49-F238E27FC236}">
                <a16:creationId xmlns:a16="http://schemas.microsoft.com/office/drawing/2014/main" xmlns="" id="{1DDD3DC7-D454-44DF-9F59-827BF3FD1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371600"/>
            <a:ext cx="6629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216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54F4165E-3561-4E38-8476-9F14441E7AA8}"/>
              </a:ext>
            </a:extLst>
          </p:cNvPr>
          <p:cNvSpPr>
            <a:spLocks noGrp="1" noChangeArrowheads="1"/>
          </p:cNvSpPr>
          <p:nvPr>
            <p:ph type="title"/>
          </p:nvPr>
        </p:nvSpPr>
        <p:spPr>
          <a:xfrm>
            <a:off x="1676400" y="228601"/>
            <a:ext cx="2514600" cy="5774266"/>
          </a:xfrm>
        </p:spPr>
        <p:txBody>
          <a:bodyPr>
            <a:normAutofit/>
          </a:bodyPr>
          <a:lstStyle/>
          <a:p>
            <a:pPr algn="l" eaLnBrk="1" hangingPunct="1"/>
            <a:r>
              <a:rPr lang="en-US" altLang="en-US" b="1" dirty="0">
                <a:solidFill>
                  <a:srgbClr val="C00000"/>
                </a:solidFill>
              </a:rPr>
              <a:t>Teachers can create individual learning plans for ALL students and track progress.</a:t>
            </a:r>
          </a:p>
        </p:txBody>
      </p:sp>
      <p:pic>
        <p:nvPicPr>
          <p:cNvPr id="25603" name="Picture 1">
            <a:extLst>
              <a:ext uri="{FF2B5EF4-FFF2-40B4-BE49-F238E27FC236}">
                <a16:creationId xmlns:a16="http://schemas.microsoft.com/office/drawing/2014/main" xmlns="" id="{996A8FE9-EAC0-4A96-8F77-8B99F68310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533400"/>
            <a:ext cx="47244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272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4CD0219E-D360-4CF6-BED4-3AAF401C096A}"/>
              </a:ext>
            </a:extLst>
          </p:cNvPr>
          <p:cNvSpPr>
            <a:spLocks noGrp="1" noChangeArrowheads="1"/>
          </p:cNvSpPr>
          <p:nvPr>
            <p:ph type="title"/>
          </p:nvPr>
        </p:nvSpPr>
        <p:spPr>
          <a:xfrm>
            <a:off x="1676400" y="228600"/>
            <a:ext cx="7983538" cy="1695450"/>
          </a:xfrm>
        </p:spPr>
        <p:txBody>
          <a:bodyPr/>
          <a:lstStyle/>
          <a:p>
            <a:pPr algn="l" eaLnBrk="1" hangingPunct="1"/>
            <a:r>
              <a:rPr lang="en-US" altLang="en-US" sz="2800" b="1" dirty="0">
                <a:solidFill>
                  <a:srgbClr val="C00000"/>
                </a:solidFill>
              </a:rPr>
              <a:t>Teachers can assign online reading tutorials to students at the bottom of  the success plans.</a:t>
            </a:r>
          </a:p>
        </p:txBody>
      </p:sp>
      <p:pic>
        <p:nvPicPr>
          <p:cNvPr id="26627" name="Picture 1">
            <a:extLst>
              <a:ext uri="{FF2B5EF4-FFF2-40B4-BE49-F238E27FC236}">
                <a16:creationId xmlns:a16="http://schemas.microsoft.com/office/drawing/2014/main" xmlns="" id="{6EFDB541-356A-4A5C-B720-8A804A5373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7526338"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141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40AFF0-DACF-438A-A5BB-AD602CE01B2E}"/>
              </a:ext>
            </a:extLst>
          </p:cNvPr>
          <p:cNvSpPr>
            <a:spLocks noGrp="1"/>
          </p:cNvSpPr>
          <p:nvPr>
            <p:ph type="title"/>
          </p:nvPr>
        </p:nvSpPr>
        <p:spPr>
          <a:xfrm>
            <a:off x="1857081" y="578832"/>
            <a:ext cx="9685238" cy="5835191"/>
          </a:xfrm>
        </p:spPr>
        <p:txBody>
          <a:bodyPr>
            <a:normAutofit fontScale="90000"/>
          </a:bodyPr>
          <a:lstStyle/>
          <a:p>
            <a:r>
              <a:rPr lang="en-US" dirty="0"/>
              <a:t>What is an achievement gap?</a:t>
            </a:r>
            <a:br>
              <a:rPr lang="en-US" dirty="0"/>
            </a:br>
            <a:r>
              <a:rPr lang="en-US" sz="6700" dirty="0">
                <a:latin typeface="Sitka Banner" panose="02000505000000020004" pitchFamily="2" charset="0"/>
              </a:rPr>
              <a:t/>
            </a:r>
            <a:br>
              <a:rPr lang="en-US" sz="6700" dirty="0">
                <a:latin typeface="Sitka Banner" panose="02000505000000020004" pitchFamily="2" charset="0"/>
              </a:rPr>
            </a:br>
            <a:r>
              <a:rPr lang="en-US" sz="3100" dirty="0">
                <a:solidFill>
                  <a:srgbClr val="000000"/>
                </a:solidFill>
                <a:latin typeface="Sitka Banner" panose="02000505000000020004" pitchFamily="2" charset="0"/>
              </a:rPr>
              <a:t>“The “achievement gap” in education refers to the disparity in academic performance between groups of students. The achievement gap shows up in grades, standardized-test scores, course selection, dropout rates, and college-completion rates, among other success measures… In the past decade, though, scholars and policymakers have begun to focus increasing attention on other achievement gaps, such as those based on sex, English-language proficiency and learning disabilities.”</a:t>
            </a:r>
            <a:r>
              <a:rPr lang="en-US" sz="6700" dirty="0"/>
              <a:t/>
            </a:r>
            <a:br>
              <a:rPr lang="en-US" sz="6700" dirty="0"/>
            </a:br>
            <a:r>
              <a:rPr lang="en-US" dirty="0"/>
              <a:t> </a:t>
            </a:r>
          </a:p>
        </p:txBody>
      </p:sp>
      <p:sp>
        <p:nvSpPr>
          <p:cNvPr id="3" name="Text Placeholder 2">
            <a:extLst>
              <a:ext uri="{FF2B5EF4-FFF2-40B4-BE49-F238E27FC236}">
                <a16:creationId xmlns:a16="http://schemas.microsoft.com/office/drawing/2014/main" xmlns="" id="{46E88943-9FC4-40D1-95B7-A005CA76E3CA}"/>
              </a:ext>
            </a:extLst>
          </p:cNvPr>
          <p:cNvSpPr>
            <a:spLocks noGrp="1"/>
          </p:cNvSpPr>
          <p:nvPr>
            <p:ph type="body" idx="1"/>
          </p:nvPr>
        </p:nvSpPr>
        <p:spPr>
          <a:xfrm>
            <a:off x="1571117" y="5636091"/>
            <a:ext cx="9778755" cy="1555864"/>
          </a:xfrm>
        </p:spPr>
        <p:txBody>
          <a:bodyPr/>
          <a:lstStyle/>
          <a:p>
            <a:r>
              <a:rPr lang="en-US" dirty="0">
                <a:solidFill>
                  <a:srgbClr val="000000"/>
                </a:solidFill>
                <a:latin typeface="droid-sans"/>
              </a:rPr>
              <a:t>Editorial Projects in Education Research Center. (2011, July 7). </a:t>
            </a:r>
            <a:r>
              <a:rPr lang="en-US" b="1" u="sng" dirty="0">
                <a:solidFill>
                  <a:srgbClr val="000000"/>
                </a:solidFill>
                <a:latin typeface="droid-sans"/>
                <a:hlinkClick r:id="rId2"/>
              </a:rPr>
              <a:t>Issues A-Z</a:t>
            </a:r>
            <a:r>
              <a:rPr lang="en-US" dirty="0">
                <a:solidFill>
                  <a:srgbClr val="000000"/>
                </a:solidFill>
                <a:latin typeface="droid-sans"/>
              </a:rPr>
              <a:t>: Achievement Gap. </a:t>
            </a:r>
            <a:r>
              <a:rPr lang="en-US" i="1" dirty="0">
                <a:solidFill>
                  <a:srgbClr val="000000"/>
                </a:solidFill>
                <a:latin typeface="droid-sans"/>
              </a:rPr>
              <a:t>Education Week. </a:t>
            </a:r>
            <a:r>
              <a:rPr lang="en-US" dirty="0">
                <a:solidFill>
                  <a:srgbClr val="000000"/>
                </a:solidFill>
                <a:latin typeface="droid-sans"/>
              </a:rPr>
              <a:t>Retrieved October 2017 from http://www.edweek.org/ew/issues/achievement-gap/</a:t>
            </a:r>
            <a:endParaRPr lang="en-US" dirty="0"/>
          </a:p>
        </p:txBody>
      </p:sp>
    </p:spTree>
    <p:extLst>
      <p:ext uri="{BB962C8B-B14F-4D97-AF65-F5344CB8AC3E}">
        <p14:creationId xmlns:p14="http://schemas.microsoft.com/office/powerpoint/2010/main" val="1219925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B5C86DA4-B6C6-45C2-AB41-D38C6C94FB1A}"/>
              </a:ext>
            </a:extLst>
          </p:cNvPr>
          <p:cNvSpPr>
            <a:spLocks noGrp="1" noChangeArrowheads="1"/>
          </p:cNvSpPr>
          <p:nvPr>
            <p:ph type="title"/>
          </p:nvPr>
        </p:nvSpPr>
        <p:spPr>
          <a:xfrm>
            <a:off x="1828800" y="372533"/>
            <a:ext cx="8991071" cy="1447800"/>
          </a:xfrm>
        </p:spPr>
        <p:txBody>
          <a:bodyPr/>
          <a:lstStyle/>
          <a:p>
            <a:pPr algn="l" eaLnBrk="1" hangingPunct="1"/>
            <a:r>
              <a:rPr lang="en-US" altLang="en-US" sz="2800" b="1" dirty="0">
                <a:solidFill>
                  <a:srgbClr val="C00000"/>
                </a:solidFill>
              </a:rPr>
              <a:t>Teachers can assign online reading screeners  to identify student specific reading needs.</a:t>
            </a:r>
          </a:p>
        </p:txBody>
      </p:sp>
      <p:pic>
        <p:nvPicPr>
          <p:cNvPr id="27651" name="Picture 2">
            <a:extLst>
              <a:ext uri="{FF2B5EF4-FFF2-40B4-BE49-F238E27FC236}">
                <a16:creationId xmlns:a16="http://schemas.microsoft.com/office/drawing/2014/main" xmlns="" id="{8B5E6829-E489-4817-BB9D-08A1AD1A1B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815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858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ADFE5C20-FE38-408E-8914-F561CB3B70A0}"/>
              </a:ext>
            </a:extLst>
          </p:cNvPr>
          <p:cNvSpPr>
            <a:spLocks noGrp="1" noChangeArrowheads="1"/>
          </p:cNvSpPr>
          <p:nvPr>
            <p:ph type="title"/>
          </p:nvPr>
        </p:nvSpPr>
        <p:spPr>
          <a:xfrm>
            <a:off x="1676400" y="228601"/>
            <a:ext cx="2514600" cy="5089525"/>
          </a:xfrm>
        </p:spPr>
        <p:txBody>
          <a:bodyPr>
            <a:normAutofit fontScale="90000"/>
          </a:bodyPr>
          <a:lstStyle/>
          <a:p>
            <a:pPr algn="l" eaLnBrk="1" hangingPunct="1"/>
            <a:r>
              <a:rPr lang="en-US" altLang="en-US" sz="3200" b="1" dirty="0">
                <a:solidFill>
                  <a:srgbClr val="C00000"/>
                </a:solidFill>
              </a:rPr>
              <a:t>Teachers can create Graduation Plans for  students to assist in overcoming barriers to completion.</a:t>
            </a:r>
          </a:p>
        </p:txBody>
      </p:sp>
      <p:pic>
        <p:nvPicPr>
          <p:cNvPr id="28675" name="Picture 4" descr="ScreenShot069">
            <a:extLst>
              <a:ext uri="{FF2B5EF4-FFF2-40B4-BE49-F238E27FC236}">
                <a16:creationId xmlns:a16="http://schemas.microsoft.com/office/drawing/2014/main" xmlns="" id="{CDC68DB2-D6B3-4A0D-AC00-B4849526F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164" y="228600"/>
            <a:ext cx="573563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252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xmlns="" id="{F0F73DE5-4273-4D55-B2B8-09C2B67EEC0F}"/>
              </a:ext>
            </a:extLst>
          </p:cNvPr>
          <p:cNvSpPr>
            <a:spLocks noChangeArrowheads="1"/>
          </p:cNvSpPr>
          <p:nvPr/>
        </p:nvSpPr>
        <p:spPr bwMode="auto">
          <a:xfrm>
            <a:off x="2057400" y="762000"/>
            <a:ext cx="79248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lang="en-US" altLang="en-US" sz="3200" b="1">
                <a:solidFill>
                  <a:srgbClr val="00539B"/>
                </a:solidFill>
                <a:latin typeface="lemonde-journal"/>
              </a:rPr>
              <a:t>Barriers to Achievement</a:t>
            </a:r>
          </a:p>
          <a:p>
            <a:pPr defTabSz="914400" eaLnBrk="0" fontAlgn="base" hangingPunct="0">
              <a:spcBef>
                <a:spcPct val="0"/>
              </a:spcBef>
              <a:spcAft>
                <a:spcPct val="0"/>
              </a:spcAft>
            </a:pPr>
            <a:r>
              <a:rPr lang="en-US" altLang="en-US">
                <a:solidFill>
                  <a:srgbClr val="000000"/>
                </a:solidFill>
                <a:latin typeface="Verdana" panose="020B0604030504040204" pitchFamily="34" charset="0"/>
              </a:rPr>
              <a:t>Researchers, experts and advocates </a:t>
            </a:r>
            <a:r>
              <a:rPr lang="en-US" altLang="en-US" sz="1100">
                <a:solidFill>
                  <a:srgbClr val="000000"/>
                </a:solidFill>
                <a:latin typeface="Verdana" panose="020B0604030504040204" pitchFamily="34" charset="0"/>
              </a:rPr>
              <a:t>(NCBE, 2001; Kindler, 2002; Branz-Spall et al, 2003; Fránquiz &amp; Salinas, 2004; LaCroix, 2007; USDE, 2006; NCES, 2010) </a:t>
            </a:r>
            <a:r>
              <a:rPr lang="en-US" altLang="en-US">
                <a:solidFill>
                  <a:srgbClr val="000000"/>
                </a:solidFill>
                <a:latin typeface="Verdana" panose="020B0604030504040204" pitchFamily="34" charset="0"/>
              </a:rPr>
              <a:t>have identified some of the following factors as key challenges jeopardizing migrant students' chances to excel academically and later in life:</a:t>
            </a:r>
          </a:p>
          <a:p>
            <a:pPr defTabSz="914400" eaLnBrk="0" fontAlgn="base" hangingPunct="0">
              <a:spcBef>
                <a:spcPct val="0"/>
              </a:spcBef>
              <a:spcAft>
                <a:spcPct val="0"/>
              </a:spcAft>
            </a:pPr>
            <a:endParaRPr lang="en-US" altLang="en-US">
              <a:solidFill>
                <a:srgbClr val="000000"/>
              </a:solidFill>
              <a:latin typeface="Verdana" panose="020B0604030504040204" pitchFamily="34" charset="0"/>
            </a:endParaRPr>
          </a:p>
          <a:p>
            <a:pPr defTabSz="914400" eaLnBrk="0" fontAlgn="base" hangingPunct="0">
              <a:spcBef>
                <a:spcPct val="0"/>
              </a:spcBef>
              <a:spcAft>
                <a:spcPct val="0"/>
              </a:spcAft>
            </a:pPr>
            <a:r>
              <a:rPr lang="en-US" altLang="en-US">
                <a:solidFill>
                  <a:srgbClr val="000000"/>
                </a:solidFill>
                <a:latin typeface="Verdana" panose="020B0604030504040204" pitchFamily="34" charset="0"/>
              </a:rPr>
              <a:t>These include a </a:t>
            </a:r>
            <a:r>
              <a:rPr lang="en-US" altLang="en-US" u="sng">
                <a:solidFill>
                  <a:srgbClr val="000000"/>
                </a:solidFill>
                <a:latin typeface="Verdana" panose="020B0604030504040204" pitchFamily="34" charset="0"/>
              </a:rPr>
              <a:t>lack of</a:t>
            </a:r>
            <a:r>
              <a:rPr lang="en-US" altLang="en-US">
                <a:solidFill>
                  <a:srgbClr val="000000"/>
                </a:solidFill>
                <a:latin typeface="Verdana" panose="020B0604030504040204" pitchFamily="34" charset="0"/>
              </a:rPr>
              <a:t>:</a:t>
            </a:r>
          </a:p>
          <a:p>
            <a:pPr defTabSz="914400" eaLnBrk="0" fontAlgn="base" hangingPunct="0">
              <a:spcBef>
                <a:spcPct val="0"/>
              </a:spcBef>
              <a:spcAft>
                <a:spcPct val="0"/>
              </a:spcAft>
              <a:buFont typeface="Arial" panose="020B0604020202020204" pitchFamily="34" charset="0"/>
              <a:buChar char="•"/>
            </a:pPr>
            <a:r>
              <a:rPr lang="en-US" altLang="en-US" b="1">
                <a:solidFill>
                  <a:srgbClr val="000000"/>
                </a:solidFill>
                <a:latin typeface="Verdana" panose="020B0604030504040204" pitchFamily="34" charset="0"/>
              </a:rPr>
              <a:t>Access</a:t>
            </a:r>
            <a:r>
              <a:rPr lang="en-US" altLang="en-US">
                <a:solidFill>
                  <a:srgbClr val="000000"/>
                </a:solidFill>
                <a:latin typeface="Verdana" panose="020B0604030504040204" pitchFamily="34" charset="0"/>
              </a:rPr>
              <a:t> to fully-qualified or adequately prepared teachers and staff</a:t>
            </a:r>
          </a:p>
          <a:p>
            <a:pPr defTabSz="914400" eaLnBrk="0" fontAlgn="base" hangingPunct="0">
              <a:spcBef>
                <a:spcPct val="0"/>
              </a:spcBef>
              <a:spcAft>
                <a:spcPct val="0"/>
              </a:spcAft>
            </a:pPr>
            <a:endParaRPr lang="en-US" altLang="en-US">
              <a:solidFill>
                <a:srgbClr val="000000"/>
              </a:solidFill>
              <a:latin typeface="Verdana" panose="020B0604030504040204" pitchFamily="34" charset="0"/>
            </a:endParaRPr>
          </a:p>
          <a:p>
            <a:pPr defTabSz="914400" eaLnBrk="0" fontAlgn="base" hangingPunct="0">
              <a:spcBef>
                <a:spcPct val="0"/>
              </a:spcBef>
              <a:spcAft>
                <a:spcPct val="0"/>
              </a:spcAft>
              <a:buFont typeface="Arial" panose="020B0604020202020204" pitchFamily="34" charset="0"/>
              <a:buChar char="•"/>
            </a:pPr>
            <a:r>
              <a:rPr lang="en-US" altLang="en-US" b="1">
                <a:solidFill>
                  <a:srgbClr val="000000"/>
                </a:solidFill>
                <a:latin typeface="Verdana" panose="020B0604030504040204" pitchFamily="34" charset="0"/>
              </a:rPr>
              <a:t>Enrollment</a:t>
            </a:r>
            <a:r>
              <a:rPr lang="en-US" altLang="en-US">
                <a:solidFill>
                  <a:srgbClr val="000000"/>
                </a:solidFill>
                <a:latin typeface="Verdana" panose="020B0604030504040204" pitchFamily="34" charset="0"/>
              </a:rPr>
              <a:t> in rigorous, college preparatory coursework</a:t>
            </a:r>
          </a:p>
          <a:p>
            <a:pPr defTabSz="914400" eaLnBrk="0" fontAlgn="base" hangingPunct="0">
              <a:spcBef>
                <a:spcPct val="0"/>
              </a:spcBef>
              <a:spcAft>
                <a:spcPct val="0"/>
              </a:spcAft>
            </a:pPr>
            <a:endParaRPr lang="en-US" altLang="en-US">
              <a:solidFill>
                <a:srgbClr val="000000"/>
              </a:solidFill>
              <a:latin typeface="Verdana" panose="020B0604030504040204" pitchFamily="34" charset="0"/>
            </a:endParaRPr>
          </a:p>
          <a:p>
            <a:pPr defTabSz="914400" eaLnBrk="0" fontAlgn="base" hangingPunct="0">
              <a:spcBef>
                <a:spcPct val="0"/>
              </a:spcBef>
              <a:spcAft>
                <a:spcPct val="0"/>
              </a:spcAft>
              <a:buFont typeface="Arial" panose="020B0604020202020204" pitchFamily="34" charset="0"/>
              <a:buChar char="•"/>
            </a:pPr>
            <a:r>
              <a:rPr lang="en-US" altLang="en-US" b="1">
                <a:solidFill>
                  <a:srgbClr val="000000"/>
                </a:solidFill>
                <a:latin typeface="Verdana" panose="020B0604030504040204" pitchFamily="34" charset="0"/>
              </a:rPr>
              <a:t>Participation</a:t>
            </a:r>
            <a:r>
              <a:rPr lang="en-US" altLang="en-US">
                <a:solidFill>
                  <a:srgbClr val="000000"/>
                </a:solidFill>
                <a:latin typeface="Verdana" panose="020B0604030504040204" pitchFamily="34" charset="0"/>
              </a:rPr>
              <a:t> in challenging grade-level content coursework if students are EL’s</a:t>
            </a:r>
          </a:p>
          <a:p>
            <a:pPr defTabSz="914400" eaLnBrk="0" fontAlgn="base" hangingPunct="0">
              <a:spcBef>
                <a:spcPct val="0"/>
              </a:spcBef>
              <a:spcAft>
                <a:spcPct val="0"/>
              </a:spcAft>
            </a:pPr>
            <a:endParaRPr lang="en-US" altLang="en-US">
              <a:solidFill>
                <a:srgbClr val="000000"/>
              </a:solidFill>
              <a:latin typeface="Verdana" panose="020B0604030504040204" pitchFamily="34" charset="0"/>
            </a:endParaRPr>
          </a:p>
          <a:p>
            <a:pPr defTabSz="914400" eaLnBrk="0" fontAlgn="base" hangingPunct="0">
              <a:spcBef>
                <a:spcPct val="0"/>
              </a:spcBef>
              <a:spcAft>
                <a:spcPct val="0"/>
              </a:spcAft>
              <a:buFont typeface="Arial" panose="020B0604020202020204" pitchFamily="34" charset="0"/>
              <a:buChar char="•"/>
            </a:pPr>
            <a:r>
              <a:rPr lang="en-US" altLang="en-US" b="1">
                <a:solidFill>
                  <a:srgbClr val="000000"/>
                </a:solidFill>
                <a:latin typeface="Verdana" panose="020B0604030504040204" pitchFamily="34" charset="0"/>
              </a:rPr>
              <a:t>Resources</a:t>
            </a:r>
            <a:r>
              <a:rPr lang="en-US" altLang="en-US">
                <a:solidFill>
                  <a:srgbClr val="000000"/>
                </a:solidFill>
                <a:latin typeface="Verdana" panose="020B0604030504040204" pitchFamily="34" charset="0"/>
              </a:rPr>
              <a:t> for unmet instructional needs</a:t>
            </a:r>
          </a:p>
          <a:p>
            <a:pPr defTabSz="914400" eaLnBrk="0" fontAlgn="base" hangingPunct="0">
              <a:spcBef>
                <a:spcPct val="0"/>
              </a:spcBef>
              <a:spcAft>
                <a:spcPct val="0"/>
              </a:spcAft>
            </a:pPr>
            <a:endParaRPr lang="en-US" altLang="en-US">
              <a:solidFill>
                <a:srgbClr val="000000"/>
              </a:solidFill>
              <a:latin typeface="Verdana" panose="020B0604030504040204" pitchFamily="34" charset="0"/>
            </a:endParaRPr>
          </a:p>
          <a:p>
            <a:pPr defTabSz="914400" eaLnBrk="0" fontAlgn="base" hangingPunct="0">
              <a:spcBef>
                <a:spcPct val="0"/>
              </a:spcBef>
              <a:spcAft>
                <a:spcPct val="0"/>
              </a:spcAft>
              <a:buFont typeface="Arial" panose="020B0604020202020204" pitchFamily="34" charset="0"/>
              <a:buChar char="•"/>
            </a:pPr>
            <a:r>
              <a:rPr lang="en-US" altLang="en-US" b="1">
                <a:solidFill>
                  <a:srgbClr val="000000"/>
                </a:solidFill>
                <a:latin typeface="Verdana" panose="020B0604030504040204" pitchFamily="34" charset="0"/>
              </a:rPr>
              <a:t>Knowledge</a:t>
            </a:r>
            <a:r>
              <a:rPr lang="en-US" altLang="en-US">
                <a:solidFill>
                  <a:srgbClr val="000000"/>
                </a:solidFill>
                <a:latin typeface="Verdana" panose="020B0604030504040204" pitchFamily="34" charset="0"/>
              </a:rPr>
              <a:t> about and access to information on higher education or post-secondary vocational options</a:t>
            </a:r>
          </a:p>
        </p:txBody>
      </p:sp>
    </p:spTree>
    <p:extLst>
      <p:ext uri="{BB962C8B-B14F-4D97-AF65-F5344CB8AC3E}">
        <p14:creationId xmlns:p14="http://schemas.microsoft.com/office/powerpoint/2010/main" val="2852208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C460D10-5814-4BFB-9334-39480CCB2DE2}"/>
              </a:ext>
            </a:extLst>
          </p:cNvPr>
          <p:cNvSpPr/>
          <p:nvPr/>
        </p:nvSpPr>
        <p:spPr>
          <a:xfrm>
            <a:off x="2133600" y="612776"/>
            <a:ext cx="6248400" cy="5756275"/>
          </a:xfrm>
          <a:prstGeom prst="rect">
            <a:avLst/>
          </a:prstGeom>
        </p:spPr>
        <p:txBody>
          <a:bodyPr>
            <a:spAutoFit/>
          </a:bodyPr>
          <a:lstStyle/>
          <a:p>
            <a:pPr defTabSz="914400" eaLnBrk="0" fontAlgn="base" hangingPunct="0">
              <a:spcBef>
                <a:spcPct val="0"/>
              </a:spcBef>
              <a:spcAft>
                <a:spcPct val="0"/>
              </a:spcAft>
              <a:defRPr/>
            </a:pPr>
            <a:r>
              <a:rPr lang="en-US" sz="2800" b="1" dirty="0">
                <a:solidFill>
                  <a:srgbClr val="0070C0"/>
                </a:solidFill>
                <a:latin typeface="Arial" panose="020B0604020202020204" pitchFamily="34" charset="0"/>
              </a:rPr>
              <a:t>Other challenges include:</a:t>
            </a:r>
          </a:p>
          <a:p>
            <a:pPr defTabSz="914400" eaLnBrk="0" fontAlgn="base" hangingPunct="0">
              <a:spcBef>
                <a:spcPct val="0"/>
              </a:spcBef>
              <a:spcAft>
                <a:spcPct val="0"/>
              </a:spcAft>
              <a:defRPr/>
            </a:pPr>
            <a:endParaRPr lang="en-US" sz="2000" dirty="0">
              <a:solidFill>
                <a:prstClr val="black"/>
              </a:solidFill>
              <a:latin typeface="Arial" panose="020B0604020202020204" pitchFamily="34" charset="0"/>
            </a:endParaRPr>
          </a:p>
          <a:p>
            <a:pPr defTabSz="914400" eaLnBrk="0" fontAlgn="base" hangingPunct="0">
              <a:spcBef>
                <a:spcPct val="0"/>
              </a:spcBef>
              <a:spcAft>
                <a:spcPct val="0"/>
              </a:spcAft>
              <a:defRPr/>
            </a:pPr>
            <a:endParaRPr lang="en-US" sz="2000" dirty="0">
              <a:solidFill>
                <a:prstClr val="black"/>
              </a:solidFill>
              <a:latin typeface="Arial" panose="020B0604020202020204" pitchFamily="34" charset="0"/>
            </a:endParaRPr>
          </a:p>
          <a:p>
            <a:pPr marL="285750" indent="-285750" defTabSz="914400" eaLnBrk="0" fontAlgn="base" hangingPunct="0">
              <a:spcBef>
                <a:spcPct val="0"/>
              </a:spcBef>
              <a:spcAft>
                <a:spcPct val="0"/>
              </a:spcAft>
              <a:buFont typeface="Wingdings" panose="05000000000000000000" pitchFamily="2" charset="2"/>
              <a:buChar char="§"/>
              <a:defRPr/>
            </a:pPr>
            <a:r>
              <a:rPr lang="en-US" sz="2000" dirty="0">
                <a:solidFill>
                  <a:prstClr val="black"/>
                </a:solidFill>
                <a:latin typeface="Arial" panose="020B0604020202020204" pitchFamily="34" charset="0"/>
              </a:rPr>
              <a:t>Inconsistent attendance</a:t>
            </a:r>
          </a:p>
          <a:p>
            <a:pPr defTabSz="914400" eaLnBrk="0" fontAlgn="base" hangingPunct="0">
              <a:spcBef>
                <a:spcPct val="0"/>
              </a:spcBef>
              <a:spcAft>
                <a:spcPct val="0"/>
              </a:spcAft>
              <a:defRPr/>
            </a:pPr>
            <a:endParaRPr lang="en-US" sz="2000" dirty="0">
              <a:solidFill>
                <a:prstClr val="black"/>
              </a:solidFill>
              <a:latin typeface="Arial" panose="020B0604020202020204" pitchFamily="34" charset="0"/>
            </a:endParaRPr>
          </a:p>
          <a:p>
            <a:pPr marL="285750" indent="-285750" defTabSz="914400" eaLnBrk="0" fontAlgn="base" hangingPunct="0">
              <a:spcBef>
                <a:spcPct val="0"/>
              </a:spcBef>
              <a:spcAft>
                <a:spcPct val="0"/>
              </a:spcAft>
              <a:buFont typeface="Wingdings" panose="05000000000000000000" pitchFamily="2" charset="2"/>
              <a:buChar char="§"/>
              <a:defRPr/>
            </a:pPr>
            <a:r>
              <a:rPr lang="en-US" sz="2000" dirty="0">
                <a:solidFill>
                  <a:prstClr val="black"/>
                </a:solidFill>
                <a:latin typeface="Arial" panose="020B0604020202020204" pitchFamily="34" charset="0"/>
              </a:rPr>
              <a:t>Gaps in content due to missed instructional and assessment time</a:t>
            </a:r>
          </a:p>
          <a:p>
            <a:pPr defTabSz="914400" eaLnBrk="0" fontAlgn="base" hangingPunct="0">
              <a:spcBef>
                <a:spcPct val="0"/>
              </a:spcBef>
              <a:spcAft>
                <a:spcPct val="0"/>
              </a:spcAft>
              <a:defRPr/>
            </a:pPr>
            <a:endParaRPr lang="en-US" sz="2000" dirty="0">
              <a:solidFill>
                <a:prstClr val="black"/>
              </a:solidFill>
              <a:latin typeface="Arial" panose="020B0604020202020204" pitchFamily="34" charset="0"/>
            </a:endParaRPr>
          </a:p>
          <a:p>
            <a:pPr marL="285750" indent="-285750" defTabSz="914400" eaLnBrk="0" fontAlgn="base" hangingPunct="0">
              <a:spcBef>
                <a:spcPct val="0"/>
              </a:spcBef>
              <a:spcAft>
                <a:spcPct val="0"/>
              </a:spcAft>
              <a:buFont typeface="Wingdings" panose="05000000000000000000" pitchFamily="2" charset="2"/>
              <a:buChar char="§"/>
              <a:defRPr/>
            </a:pPr>
            <a:r>
              <a:rPr lang="en-US" sz="2000" dirty="0">
                <a:solidFill>
                  <a:prstClr val="black"/>
                </a:solidFill>
                <a:latin typeface="Arial" panose="020B0604020202020204" pitchFamily="34" charset="0"/>
              </a:rPr>
              <a:t>lack of continuity with academic standards, curriculum, expectations, instructional programs, and school environments </a:t>
            </a:r>
          </a:p>
          <a:p>
            <a:pPr defTabSz="914400" eaLnBrk="0" fontAlgn="base" hangingPunct="0">
              <a:spcBef>
                <a:spcPct val="0"/>
              </a:spcBef>
              <a:spcAft>
                <a:spcPct val="0"/>
              </a:spcAft>
              <a:defRPr/>
            </a:pPr>
            <a:endParaRPr lang="en-US" sz="2000" dirty="0">
              <a:solidFill>
                <a:prstClr val="black"/>
              </a:solidFill>
              <a:latin typeface="Arial" panose="020B0604020202020204" pitchFamily="34" charset="0"/>
            </a:endParaRPr>
          </a:p>
          <a:p>
            <a:pPr marL="285750" indent="-285750" defTabSz="914400" eaLnBrk="0" fontAlgn="base" hangingPunct="0">
              <a:spcBef>
                <a:spcPct val="0"/>
              </a:spcBef>
              <a:spcAft>
                <a:spcPct val="0"/>
              </a:spcAft>
              <a:buFont typeface="Wingdings" panose="05000000000000000000" pitchFamily="2" charset="2"/>
              <a:buChar char="§"/>
              <a:defRPr/>
            </a:pPr>
            <a:r>
              <a:rPr lang="en-US" sz="2000" dirty="0">
                <a:solidFill>
                  <a:prstClr val="black"/>
                </a:solidFill>
                <a:latin typeface="Arial" panose="020B0604020202020204" pitchFamily="34" charset="0"/>
              </a:rPr>
              <a:t>Difficulty keeping track of high school credits earned for graduation if students attend multiple schools in different states – South Dakota is doing great things to overcome this challenge. Our SD DOE has implemented an electronic educational tracking system. </a:t>
            </a:r>
          </a:p>
        </p:txBody>
      </p:sp>
    </p:spTree>
    <p:extLst>
      <p:ext uri="{BB962C8B-B14F-4D97-AF65-F5344CB8AC3E}">
        <p14:creationId xmlns:p14="http://schemas.microsoft.com/office/powerpoint/2010/main" val="2441726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40EBC6-A3C4-42F6-893B-D490619075A3}"/>
              </a:ext>
            </a:extLst>
          </p:cNvPr>
          <p:cNvSpPr>
            <a:spLocks noGrp="1"/>
          </p:cNvSpPr>
          <p:nvPr>
            <p:ph type="title"/>
          </p:nvPr>
        </p:nvSpPr>
        <p:spPr>
          <a:xfrm>
            <a:off x="7999012" y="526774"/>
            <a:ext cx="4021372" cy="1737360"/>
          </a:xfrm>
        </p:spPr>
        <p:txBody>
          <a:bodyPr/>
          <a:lstStyle/>
          <a:p>
            <a:pPr>
              <a:defRPr/>
            </a:pPr>
            <a:r>
              <a:rPr lang="en-US" dirty="0"/>
              <a:t>Helping students succeed</a:t>
            </a:r>
          </a:p>
        </p:txBody>
      </p:sp>
      <p:sp>
        <p:nvSpPr>
          <p:cNvPr id="4" name="Text Placeholder 3">
            <a:extLst>
              <a:ext uri="{FF2B5EF4-FFF2-40B4-BE49-F238E27FC236}">
                <a16:creationId xmlns:a16="http://schemas.microsoft.com/office/drawing/2014/main" xmlns="" id="{30C6FD7F-D5E8-44B9-AC88-9C55EC530373}"/>
              </a:ext>
            </a:extLst>
          </p:cNvPr>
          <p:cNvSpPr>
            <a:spLocks noGrp="1"/>
          </p:cNvSpPr>
          <p:nvPr>
            <p:ph type="body" sz="half" idx="2"/>
          </p:nvPr>
        </p:nvSpPr>
        <p:spPr>
          <a:xfrm>
            <a:off x="7935913" y="2422526"/>
            <a:ext cx="2400300" cy="3902075"/>
          </a:xfrm>
        </p:spPr>
        <p:txBody>
          <a:bodyPr/>
          <a:lstStyle/>
          <a:p>
            <a:pPr>
              <a:defRPr/>
            </a:pPr>
            <a:endParaRPr lang="en-US" sz="1800" dirty="0"/>
          </a:p>
          <a:p>
            <a:pPr>
              <a:defRPr/>
            </a:pPr>
            <a:r>
              <a:rPr lang="en-US" sz="1800" dirty="0"/>
              <a:t>Let’s take some time to explore what this looks like in your district and brainstorm ideas for enhancing all of the good things already happening in your school.</a:t>
            </a:r>
          </a:p>
          <a:p>
            <a:pPr>
              <a:defRPr/>
            </a:pPr>
            <a:r>
              <a:rPr lang="en-US" sz="1800" dirty="0"/>
              <a:t>Please record ideas on chart paper… </a:t>
            </a:r>
          </a:p>
        </p:txBody>
      </p:sp>
      <p:sp>
        <p:nvSpPr>
          <p:cNvPr id="5" name="Rectangle 4">
            <a:extLst>
              <a:ext uri="{FF2B5EF4-FFF2-40B4-BE49-F238E27FC236}">
                <a16:creationId xmlns:a16="http://schemas.microsoft.com/office/drawing/2014/main" xmlns="" id="{2A53FA46-D4EF-4FEE-9DD3-CE5CECDB0447}"/>
              </a:ext>
            </a:extLst>
          </p:cNvPr>
          <p:cNvSpPr/>
          <p:nvPr/>
        </p:nvSpPr>
        <p:spPr>
          <a:xfrm>
            <a:off x="1905000" y="914401"/>
            <a:ext cx="5029200" cy="5540375"/>
          </a:xfrm>
          <a:prstGeom prst="rect">
            <a:avLst/>
          </a:prstGeom>
        </p:spPr>
        <p:txBody>
          <a:bodyPr>
            <a:spAutoFit/>
          </a:bodyPr>
          <a:lstStyle/>
          <a:p>
            <a:pPr defTabSz="914400" eaLnBrk="0" fontAlgn="base" hangingPunct="0">
              <a:spcBef>
                <a:spcPct val="0"/>
              </a:spcBef>
              <a:spcAft>
                <a:spcPct val="0"/>
              </a:spcAft>
              <a:defRPr/>
            </a:pPr>
            <a:r>
              <a:rPr lang="en-US" sz="2400" b="1" dirty="0">
                <a:solidFill>
                  <a:srgbClr val="0070C0"/>
                </a:solidFill>
                <a:latin typeface="Arial" panose="020B0604020202020204" pitchFamily="34" charset="0"/>
              </a:rPr>
              <a:t>Welcoming Students &amp; Families</a:t>
            </a:r>
          </a:p>
          <a:p>
            <a:pPr defTabSz="914400" eaLnBrk="0" fontAlgn="base" hangingPunct="0">
              <a:spcBef>
                <a:spcPct val="0"/>
              </a:spcBef>
              <a:spcAft>
                <a:spcPct val="0"/>
              </a:spcAft>
              <a:defRPr/>
            </a:pPr>
            <a:endParaRPr lang="en-US" sz="2400" b="1" dirty="0">
              <a:solidFill>
                <a:srgbClr val="0070C0"/>
              </a:solidFill>
              <a:latin typeface="Arial" panose="020B0604020202020204" pitchFamily="34" charset="0"/>
            </a:endParaRPr>
          </a:p>
          <a:p>
            <a:pPr marL="285750" indent="-285750" defTabSz="914400" eaLnBrk="0" fontAlgn="base" hangingPunct="0">
              <a:spcBef>
                <a:spcPct val="0"/>
              </a:spcBef>
              <a:spcAft>
                <a:spcPct val="0"/>
              </a:spcAft>
              <a:buFont typeface="Wingdings" panose="05000000000000000000" pitchFamily="2" charset="2"/>
              <a:buChar char="§"/>
              <a:defRPr/>
            </a:pPr>
            <a:r>
              <a:rPr lang="en-US" sz="2400" dirty="0">
                <a:solidFill>
                  <a:prstClr val="black"/>
                </a:solidFill>
                <a:latin typeface="Arial" panose="020B0604020202020204" pitchFamily="34" charset="0"/>
              </a:rPr>
              <a:t>Create a positive and welcoming classroom environment by modeling respect for differences</a:t>
            </a:r>
          </a:p>
          <a:p>
            <a:pPr defTabSz="914400" eaLnBrk="0" fontAlgn="base" hangingPunct="0">
              <a:spcBef>
                <a:spcPct val="0"/>
              </a:spcBef>
              <a:spcAft>
                <a:spcPct val="0"/>
              </a:spcAft>
              <a:defRPr/>
            </a:pPr>
            <a:endParaRPr lang="en-US" sz="2400" dirty="0">
              <a:solidFill>
                <a:prstClr val="black"/>
              </a:solidFill>
              <a:latin typeface="Arial" panose="020B0604020202020204" pitchFamily="34" charset="0"/>
            </a:endParaRPr>
          </a:p>
          <a:p>
            <a:pPr marL="285750" indent="-285750" defTabSz="914400" eaLnBrk="0" fontAlgn="base" hangingPunct="0">
              <a:spcBef>
                <a:spcPct val="0"/>
              </a:spcBef>
              <a:spcAft>
                <a:spcPct val="0"/>
              </a:spcAft>
              <a:buFont typeface="Wingdings" panose="05000000000000000000" pitchFamily="2" charset="2"/>
              <a:buChar char="§"/>
              <a:defRPr/>
            </a:pPr>
            <a:r>
              <a:rPr lang="en-US" sz="2400" dirty="0">
                <a:solidFill>
                  <a:prstClr val="black"/>
                </a:solidFill>
                <a:latin typeface="Arial" panose="020B0604020202020204" pitchFamily="34" charset="0"/>
              </a:rPr>
              <a:t>Allow families and students to share experiences and values</a:t>
            </a:r>
          </a:p>
          <a:p>
            <a:pPr defTabSz="914400" eaLnBrk="0" fontAlgn="base" hangingPunct="0">
              <a:spcBef>
                <a:spcPct val="0"/>
              </a:spcBef>
              <a:spcAft>
                <a:spcPct val="0"/>
              </a:spcAft>
              <a:defRPr/>
            </a:pPr>
            <a:endParaRPr lang="en-US" sz="2400" dirty="0">
              <a:solidFill>
                <a:prstClr val="black"/>
              </a:solidFill>
              <a:latin typeface="Arial" panose="020B0604020202020204" pitchFamily="34" charset="0"/>
            </a:endParaRPr>
          </a:p>
          <a:p>
            <a:pPr marL="285750" indent="-285750" defTabSz="914400" eaLnBrk="0" fontAlgn="base" hangingPunct="0">
              <a:spcBef>
                <a:spcPct val="0"/>
              </a:spcBef>
              <a:spcAft>
                <a:spcPct val="0"/>
              </a:spcAft>
              <a:buFont typeface="Wingdings" panose="05000000000000000000" pitchFamily="2" charset="2"/>
              <a:buChar char="§"/>
              <a:defRPr/>
            </a:pPr>
            <a:r>
              <a:rPr lang="en-US" sz="2400" dirty="0">
                <a:solidFill>
                  <a:prstClr val="black"/>
                </a:solidFill>
                <a:latin typeface="Arial" panose="020B0604020202020204" pitchFamily="34" charset="0"/>
              </a:rPr>
              <a:t>Help families become familiar with our culture, school activities</a:t>
            </a:r>
          </a:p>
          <a:p>
            <a:pPr marL="285750" indent="-285750" defTabSz="914400" eaLnBrk="0" fontAlgn="base" hangingPunct="0">
              <a:spcBef>
                <a:spcPct val="0"/>
              </a:spcBef>
              <a:spcAft>
                <a:spcPct val="0"/>
              </a:spcAft>
              <a:buFont typeface="Wingdings" panose="05000000000000000000" pitchFamily="2" charset="2"/>
              <a:buChar char="§"/>
              <a:defRPr/>
            </a:pPr>
            <a:endParaRPr lang="en-US" sz="2400" dirty="0">
              <a:solidFill>
                <a:prstClr val="black"/>
              </a:solidFill>
              <a:latin typeface="Arial" panose="020B0604020202020204" pitchFamily="34" charset="0"/>
            </a:endParaRPr>
          </a:p>
          <a:p>
            <a:pPr marL="285750" indent="-285750" defTabSz="914400" eaLnBrk="0" fontAlgn="base" hangingPunct="0">
              <a:spcBef>
                <a:spcPct val="0"/>
              </a:spcBef>
              <a:spcAft>
                <a:spcPct val="0"/>
              </a:spcAft>
              <a:buFont typeface="Wingdings" panose="05000000000000000000" pitchFamily="2" charset="2"/>
              <a:buChar char="§"/>
              <a:defRPr/>
            </a:pPr>
            <a:r>
              <a:rPr lang="en-US" sz="2400" dirty="0">
                <a:solidFill>
                  <a:prstClr val="black"/>
                </a:solidFill>
                <a:latin typeface="Arial" panose="020B0604020202020204" pitchFamily="34" charset="0"/>
              </a:rPr>
              <a:t>Provide information in parents’ primary language </a:t>
            </a:r>
          </a:p>
          <a:p>
            <a:pPr defTabSz="914400" eaLnBrk="0" fontAlgn="base" hangingPunct="0">
              <a:spcBef>
                <a:spcPct val="0"/>
              </a:spcBef>
              <a:spcAft>
                <a:spcPct val="0"/>
              </a:spcAft>
              <a:defRPr/>
            </a:pPr>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8579489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49441-E159-41EA-9B1B-DB403561EA37}"/>
              </a:ext>
            </a:extLst>
          </p:cNvPr>
          <p:cNvSpPr>
            <a:spLocks noGrp="1"/>
          </p:cNvSpPr>
          <p:nvPr>
            <p:ph type="title"/>
          </p:nvPr>
        </p:nvSpPr>
        <p:spPr/>
        <p:txBody>
          <a:bodyPr>
            <a:normAutofit fontScale="90000"/>
          </a:bodyPr>
          <a:lstStyle/>
          <a:p>
            <a:pPr>
              <a:defRPr/>
            </a:pPr>
            <a:r>
              <a:rPr lang="en-US" dirty="0"/>
              <a:t>Helping Migrant students succeed</a:t>
            </a:r>
          </a:p>
        </p:txBody>
      </p:sp>
      <p:sp>
        <p:nvSpPr>
          <p:cNvPr id="4" name="Text Placeholder 3">
            <a:extLst>
              <a:ext uri="{FF2B5EF4-FFF2-40B4-BE49-F238E27FC236}">
                <a16:creationId xmlns:a16="http://schemas.microsoft.com/office/drawing/2014/main" xmlns="" id="{CF442421-857B-49E6-A6C2-B7E6F124846B}"/>
              </a:ext>
            </a:extLst>
          </p:cNvPr>
          <p:cNvSpPr>
            <a:spLocks noGrp="1"/>
          </p:cNvSpPr>
          <p:nvPr>
            <p:ph type="body" sz="half" idx="2"/>
          </p:nvPr>
        </p:nvSpPr>
        <p:spPr>
          <a:xfrm>
            <a:off x="7543801" y="292101"/>
            <a:ext cx="2930525" cy="423863"/>
          </a:xfrm>
        </p:spPr>
        <p:txBody>
          <a:bodyPr/>
          <a:lstStyle/>
          <a:p>
            <a:pPr>
              <a:defRPr/>
            </a:pPr>
            <a:r>
              <a:rPr lang="en-US" sz="1800" dirty="0">
                <a:hlinkClick r:id="rId2"/>
              </a:rPr>
              <a:t>www.colorincolorado.org</a:t>
            </a:r>
            <a:r>
              <a:rPr lang="en-US" sz="1800" dirty="0"/>
              <a:t> </a:t>
            </a:r>
          </a:p>
        </p:txBody>
      </p:sp>
      <p:sp>
        <p:nvSpPr>
          <p:cNvPr id="5" name="Rectangle 4">
            <a:extLst>
              <a:ext uri="{FF2B5EF4-FFF2-40B4-BE49-F238E27FC236}">
                <a16:creationId xmlns:a16="http://schemas.microsoft.com/office/drawing/2014/main" xmlns="" id="{0E32C492-E190-485B-B830-F0998A7DF8C8}"/>
              </a:ext>
            </a:extLst>
          </p:cNvPr>
          <p:cNvSpPr/>
          <p:nvPr/>
        </p:nvSpPr>
        <p:spPr>
          <a:xfrm>
            <a:off x="1676400" y="685801"/>
            <a:ext cx="5867400" cy="5262563"/>
          </a:xfrm>
          <a:prstGeom prst="rect">
            <a:avLst/>
          </a:prstGeom>
        </p:spPr>
        <p:txBody>
          <a:bodyPr>
            <a:spAutoFit/>
          </a:bodyPr>
          <a:lstStyle/>
          <a:p>
            <a:pPr defTabSz="914400" eaLnBrk="0" fontAlgn="base" hangingPunct="0">
              <a:spcBef>
                <a:spcPct val="0"/>
              </a:spcBef>
              <a:spcAft>
                <a:spcPct val="0"/>
              </a:spcAft>
              <a:defRPr/>
            </a:pPr>
            <a:r>
              <a:rPr lang="en-US" sz="2800" b="1" dirty="0">
                <a:solidFill>
                  <a:srgbClr val="0070C0"/>
                </a:solidFill>
                <a:latin typeface="Arial" panose="020B0604020202020204" pitchFamily="34" charset="0"/>
              </a:rPr>
              <a:t>Encouraging Academic Success</a:t>
            </a:r>
          </a:p>
          <a:p>
            <a:pPr defTabSz="914400" eaLnBrk="0" fontAlgn="base" hangingPunct="0">
              <a:spcBef>
                <a:spcPct val="0"/>
              </a:spcBef>
              <a:spcAft>
                <a:spcPct val="0"/>
              </a:spcAft>
              <a:defRPr/>
            </a:pPr>
            <a:endParaRPr lang="en-US" sz="2800" b="1" dirty="0">
              <a:solidFill>
                <a:srgbClr val="0070C0"/>
              </a:solidFill>
              <a:latin typeface="Arial" panose="020B0604020202020204" pitchFamily="34" charset="0"/>
            </a:endParaRPr>
          </a:p>
          <a:p>
            <a:pPr marL="457200" indent="-457200" defTabSz="914400" eaLnBrk="0" fontAlgn="base" hangingPunct="0">
              <a:spcBef>
                <a:spcPct val="0"/>
              </a:spcBef>
              <a:spcAft>
                <a:spcPct val="0"/>
              </a:spcAft>
              <a:buFont typeface="Wingdings" panose="05000000000000000000" pitchFamily="2" charset="2"/>
              <a:buChar char="§"/>
              <a:defRPr/>
            </a:pPr>
            <a:r>
              <a:rPr lang="en-US" sz="2800" dirty="0">
                <a:solidFill>
                  <a:prstClr val="black"/>
                </a:solidFill>
                <a:latin typeface="Arial" panose="020B0604020202020204" pitchFamily="34" charset="0"/>
              </a:rPr>
              <a:t>Implement research-based methods</a:t>
            </a:r>
          </a:p>
          <a:p>
            <a:pPr marL="457200" indent="-457200" defTabSz="914400" eaLnBrk="0" fontAlgn="base" hangingPunct="0">
              <a:spcBef>
                <a:spcPct val="0"/>
              </a:spcBef>
              <a:spcAft>
                <a:spcPct val="0"/>
              </a:spcAft>
              <a:buFont typeface="Wingdings" panose="05000000000000000000" pitchFamily="2" charset="2"/>
              <a:buChar char="§"/>
              <a:defRPr/>
            </a:pPr>
            <a:r>
              <a:rPr lang="en-US" sz="2800" dirty="0">
                <a:solidFill>
                  <a:prstClr val="black"/>
                </a:solidFill>
                <a:latin typeface="Arial" panose="020B0604020202020204" pitchFamily="34" charset="0"/>
              </a:rPr>
              <a:t>Expose students to the more academically rigorous coursework and content that mainstream students do</a:t>
            </a:r>
          </a:p>
          <a:p>
            <a:pPr marL="457200" indent="-457200" defTabSz="914400" eaLnBrk="0" fontAlgn="base" hangingPunct="0">
              <a:spcBef>
                <a:spcPct val="0"/>
              </a:spcBef>
              <a:spcAft>
                <a:spcPct val="0"/>
              </a:spcAft>
              <a:buFont typeface="Wingdings" panose="05000000000000000000" pitchFamily="2" charset="2"/>
              <a:buChar char="§"/>
              <a:defRPr/>
            </a:pPr>
            <a:r>
              <a:rPr lang="en-US" sz="2800" dirty="0">
                <a:solidFill>
                  <a:prstClr val="black"/>
                </a:solidFill>
                <a:latin typeface="Arial" panose="020B0604020202020204" pitchFamily="34" charset="0"/>
              </a:rPr>
              <a:t>Hold students to high expectations</a:t>
            </a:r>
          </a:p>
          <a:p>
            <a:pPr marL="457200" indent="-457200" defTabSz="914400" eaLnBrk="0" fontAlgn="base" hangingPunct="0">
              <a:spcBef>
                <a:spcPct val="0"/>
              </a:spcBef>
              <a:spcAft>
                <a:spcPct val="0"/>
              </a:spcAft>
              <a:buFont typeface="Wingdings" panose="05000000000000000000" pitchFamily="2" charset="2"/>
              <a:buChar char="§"/>
              <a:defRPr/>
            </a:pPr>
            <a:r>
              <a:rPr lang="en-US" sz="2800" dirty="0">
                <a:solidFill>
                  <a:prstClr val="black"/>
                </a:solidFill>
                <a:latin typeface="Arial" panose="020B0604020202020204" pitchFamily="34" charset="0"/>
              </a:rPr>
              <a:t>Use cooperative learning strategies</a:t>
            </a:r>
          </a:p>
        </p:txBody>
      </p:sp>
      <p:pic>
        <p:nvPicPr>
          <p:cNvPr id="34821" name="Picture 6" descr="A screenshot of a cell phone&#10;&#10;Description generated with very high confidence">
            <a:extLst>
              <a:ext uri="{FF2B5EF4-FFF2-40B4-BE49-F238E27FC236}">
                <a16:creationId xmlns:a16="http://schemas.microsoft.com/office/drawing/2014/main" xmlns="" id="{EECD4929-97F6-4578-9FC8-447AF9216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581276"/>
            <a:ext cx="34290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269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512E59-8972-472B-9EAB-02E0EBF62EE0}"/>
              </a:ext>
            </a:extLst>
          </p:cNvPr>
          <p:cNvSpPr>
            <a:spLocks noGrp="1"/>
          </p:cNvSpPr>
          <p:nvPr>
            <p:ph type="title"/>
          </p:nvPr>
        </p:nvSpPr>
        <p:spPr>
          <a:xfrm>
            <a:off x="8549640" y="-64008"/>
            <a:ext cx="3200400" cy="2487168"/>
          </a:xfrm>
        </p:spPr>
        <p:txBody>
          <a:bodyPr>
            <a:normAutofit/>
          </a:bodyPr>
          <a:lstStyle/>
          <a:p>
            <a:pPr>
              <a:defRPr/>
            </a:pPr>
            <a:r>
              <a:rPr lang="en-US" dirty="0"/>
              <a:t>Enjoy your day!</a:t>
            </a:r>
          </a:p>
        </p:txBody>
      </p:sp>
      <p:sp>
        <p:nvSpPr>
          <p:cNvPr id="4" name="Text Placeholder 3">
            <a:extLst>
              <a:ext uri="{FF2B5EF4-FFF2-40B4-BE49-F238E27FC236}">
                <a16:creationId xmlns:a16="http://schemas.microsoft.com/office/drawing/2014/main" xmlns="" id="{6B7BF490-9C4D-4E8B-8566-B3058F7BD9A1}"/>
              </a:ext>
            </a:extLst>
          </p:cNvPr>
          <p:cNvSpPr>
            <a:spLocks noGrp="1"/>
          </p:cNvSpPr>
          <p:nvPr>
            <p:ph type="body" sz="half" idx="2"/>
          </p:nvPr>
        </p:nvSpPr>
        <p:spPr>
          <a:xfrm>
            <a:off x="8401050" y="2737485"/>
            <a:ext cx="3790950" cy="4130675"/>
          </a:xfrm>
        </p:spPr>
        <p:txBody>
          <a:bodyPr>
            <a:normAutofit fontScale="92500" lnSpcReduction="20000"/>
          </a:bodyPr>
          <a:lstStyle/>
          <a:p>
            <a:pPr>
              <a:defRPr/>
            </a:pPr>
            <a:r>
              <a:rPr lang="en-US" sz="3600" b="1" dirty="0"/>
              <a:t>Thank you for coming today. Please email me if you would like additional information about specific instructional practices.</a:t>
            </a:r>
          </a:p>
        </p:txBody>
      </p:sp>
      <p:sp>
        <p:nvSpPr>
          <p:cNvPr id="6" name="Rectangle 5">
            <a:extLst>
              <a:ext uri="{FF2B5EF4-FFF2-40B4-BE49-F238E27FC236}">
                <a16:creationId xmlns:a16="http://schemas.microsoft.com/office/drawing/2014/main" xmlns="" id="{F0912BD9-6511-4B4D-BC3C-1FB54CE13258}"/>
              </a:ext>
            </a:extLst>
          </p:cNvPr>
          <p:cNvSpPr/>
          <p:nvPr/>
        </p:nvSpPr>
        <p:spPr>
          <a:xfrm>
            <a:off x="1310640" y="109728"/>
            <a:ext cx="5867400" cy="7663636"/>
          </a:xfrm>
          <a:prstGeom prst="rect">
            <a:avLst/>
          </a:prstGeom>
        </p:spPr>
        <p:txBody>
          <a:bodyPr>
            <a:spAutoFit/>
          </a:bodyPr>
          <a:lstStyle/>
          <a:p>
            <a:pPr algn="ctr" defTabSz="914400" eaLnBrk="0" fontAlgn="base" hangingPunct="0">
              <a:spcBef>
                <a:spcPct val="0"/>
              </a:spcBef>
              <a:spcAft>
                <a:spcPct val="0"/>
              </a:spcAft>
              <a:defRPr/>
            </a:pPr>
            <a:r>
              <a:rPr lang="en-US" sz="3200" b="1" dirty="0">
                <a:solidFill>
                  <a:srgbClr val="0070C0"/>
                </a:solidFill>
                <a:latin typeface="Arial" panose="020B0604020202020204" pitchFamily="34" charset="0"/>
              </a:rPr>
              <a:t>To Increase Collaboration and Professional Development</a:t>
            </a:r>
          </a:p>
          <a:p>
            <a:pPr algn="ctr" defTabSz="914400" eaLnBrk="0" fontAlgn="base" hangingPunct="0">
              <a:spcBef>
                <a:spcPct val="0"/>
              </a:spcBef>
              <a:spcAft>
                <a:spcPct val="0"/>
              </a:spcAft>
              <a:defRPr/>
            </a:pPr>
            <a:endParaRPr lang="en-US" sz="3200" b="1" dirty="0">
              <a:solidFill>
                <a:srgbClr val="0070C0"/>
              </a:solidFill>
              <a:latin typeface="Arial" panose="020B0604020202020204" pitchFamily="34" charset="0"/>
            </a:endParaRPr>
          </a:p>
          <a:p>
            <a:pPr marL="457200" indent="-457200" defTabSz="914400" eaLnBrk="0" fontAlgn="base" hangingPunct="0">
              <a:spcBef>
                <a:spcPct val="0"/>
              </a:spcBef>
              <a:spcAft>
                <a:spcPct val="0"/>
              </a:spcAft>
              <a:buFont typeface="Wingdings" panose="05000000000000000000" pitchFamily="2" charset="2"/>
              <a:buChar char="§"/>
              <a:defRPr/>
            </a:pPr>
            <a:r>
              <a:rPr lang="en-US" sz="2800" dirty="0">
                <a:solidFill>
                  <a:prstClr val="black"/>
                </a:solidFill>
                <a:latin typeface="Arial" panose="020B0604020202020204" pitchFamily="34" charset="0"/>
              </a:rPr>
              <a:t>Reach out to me at </a:t>
            </a:r>
            <a:r>
              <a:rPr lang="en-US" sz="2800" dirty="0">
                <a:solidFill>
                  <a:prstClr val="black"/>
                </a:solidFill>
                <a:latin typeface="Arial" panose="020B0604020202020204" pitchFamily="34" charset="0"/>
                <a:hlinkClick r:id="rId2"/>
              </a:rPr>
              <a:t>bobbie.kilber@k12.sd.us</a:t>
            </a:r>
            <a:r>
              <a:rPr lang="en-US" sz="2800" dirty="0">
                <a:solidFill>
                  <a:prstClr val="black"/>
                </a:solidFill>
                <a:latin typeface="Arial" panose="020B0604020202020204" pitchFamily="34" charset="0"/>
              </a:rPr>
              <a:t> </a:t>
            </a:r>
          </a:p>
          <a:p>
            <a:pPr defTabSz="914400" eaLnBrk="0" fontAlgn="base" hangingPunct="0">
              <a:spcBef>
                <a:spcPct val="0"/>
              </a:spcBef>
              <a:spcAft>
                <a:spcPct val="0"/>
              </a:spcAft>
              <a:defRPr/>
            </a:pPr>
            <a:endParaRPr lang="en-US" sz="2800" dirty="0">
              <a:solidFill>
                <a:prstClr val="black"/>
              </a:solidFill>
              <a:latin typeface="Arial" panose="020B0604020202020204" pitchFamily="34" charset="0"/>
            </a:endParaRPr>
          </a:p>
          <a:p>
            <a:pPr marL="457200" indent="-457200" defTabSz="914400" eaLnBrk="0" fontAlgn="base" hangingPunct="0">
              <a:spcBef>
                <a:spcPct val="0"/>
              </a:spcBef>
              <a:spcAft>
                <a:spcPct val="0"/>
              </a:spcAft>
              <a:buFont typeface="Wingdings" panose="05000000000000000000" pitchFamily="2" charset="2"/>
              <a:buChar char="§"/>
              <a:defRPr/>
            </a:pPr>
            <a:r>
              <a:rPr lang="en-US" sz="2800" dirty="0">
                <a:solidFill>
                  <a:prstClr val="black"/>
                </a:solidFill>
                <a:latin typeface="Arial" panose="020B0604020202020204" pitchFamily="34" charset="0"/>
              </a:rPr>
              <a:t>Reach out to colleagues within your school or via social networking sites to share best practices, resources, tools, information, etc. </a:t>
            </a:r>
          </a:p>
          <a:p>
            <a:pPr marL="457200" indent="-457200" defTabSz="914400" eaLnBrk="0" fontAlgn="base" hangingPunct="0">
              <a:spcBef>
                <a:spcPct val="0"/>
              </a:spcBef>
              <a:spcAft>
                <a:spcPct val="0"/>
              </a:spcAft>
              <a:buFont typeface="Wingdings" panose="05000000000000000000" pitchFamily="2" charset="2"/>
              <a:buChar char="§"/>
              <a:defRPr/>
            </a:pPr>
            <a:endParaRPr lang="en-US" sz="2800" dirty="0">
              <a:solidFill>
                <a:prstClr val="black"/>
              </a:solidFill>
              <a:latin typeface="Arial" panose="020B0604020202020204" pitchFamily="34" charset="0"/>
            </a:endParaRPr>
          </a:p>
          <a:p>
            <a:pPr marL="457200" indent="-457200" defTabSz="914400" eaLnBrk="0" fontAlgn="base" hangingPunct="0">
              <a:spcBef>
                <a:spcPct val="0"/>
              </a:spcBef>
              <a:spcAft>
                <a:spcPct val="0"/>
              </a:spcAft>
              <a:buFont typeface="Wingdings" panose="05000000000000000000" pitchFamily="2" charset="2"/>
              <a:buChar char="§"/>
              <a:defRPr/>
            </a:pPr>
            <a:r>
              <a:rPr lang="en-US" sz="2800" dirty="0">
                <a:solidFill>
                  <a:prstClr val="black"/>
                </a:solidFill>
                <a:latin typeface="Arial" panose="020B0604020202020204" pitchFamily="34" charset="0"/>
              </a:rPr>
              <a:t>Look to our website …</a:t>
            </a:r>
          </a:p>
          <a:p>
            <a:pPr defTabSz="914400" eaLnBrk="0" fontAlgn="base" hangingPunct="0">
              <a:spcBef>
                <a:spcPct val="0"/>
              </a:spcBef>
              <a:spcAft>
                <a:spcPct val="0"/>
              </a:spcAft>
              <a:defRPr/>
            </a:pPr>
            <a:r>
              <a:rPr lang="en-US" sz="2800" dirty="0">
                <a:solidFill>
                  <a:prstClr val="black"/>
                </a:solidFill>
                <a:latin typeface="Arial" panose="020B0604020202020204" pitchFamily="34" charset="0"/>
              </a:rPr>
              <a:t>	sdtitle3migrant.org </a:t>
            </a:r>
          </a:p>
          <a:p>
            <a:pPr marL="457200" indent="-457200" defTabSz="914400" eaLnBrk="0" fontAlgn="base" hangingPunct="0">
              <a:spcBef>
                <a:spcPct val="0"/>
              </a:spcBef>
              <a:spcAft>
                <a:spcPct val="0"/>
              </a:spcAft>
              <a:buFont typeface="Wingdings" panose="05000000000000000000" pitchFamily="2" charset="2"/>
              <a:buChar char="§"/>
              <a:defRPr/>
            </a:pPr>
            <a:endParaRPr lang="en-US" sz="2800" dirty="0">
              <a:solidFill>
                <a:prstClr val="black"/>
              </a:solidFill>
              <a:latin typeface="Arial" panose="020B0604020202020204" pitchFamily="34" charset="0"/>
            </a:endParaRPr>
          </a:p>
          <a:p>
            <a:pPr marL="457200" indent="-457200" defTabSz="914400" eaLnBrk="0" fontAlgn="base" hangingPunct="0">
              <a:spcBef>
                <a:spcPct val="0"/>
              </a:spcBef>
              <a:spcAft>
                <a:spcPct val="0"/>
              </a:spcAft>
              <a:buFont typeface="Wingdings" panose="05000000000000000000" pitchFamily="2" charset="2"/>
              <a:buChar char="§"/>
              <a:defRPr/>
            </a:pPr>
            <a:endParaRPr lang="en-US" sz="2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94425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D7051-35CE-4D52-B600-BA755C688E2C}"/>
              </a:ext>
            </a:extLst>
          </p:cNvPr>
          <p:cNvSpPr>
            <a:spLocks noGrp="1"/>
          </p:cNvSpPr>
          <p:nvPr>
            <p:ph type="title"/>
          </p:nvPr>
        </p:nvSpPr>
        <p:spPr>
          <a:xfrm>
            <a:off x="2589212" y="609599"/>
            <a:ext cx="8915399" cy="6001593"/>
          </a:xfrm>
        </p:spPr>
        <p:txBody>
          <a:bodyPr>
            <a:normAutofit fontScale="90000"/>
          </a:bodyPr>
          <a:lstStyle/>
          <a:p>
            <a:r>
              <a:rPr lang="en-US" dirty="0"/>
              <a:t>The content of this presentation contains information that will benefit all, but is specifically designed for those who work with Migrant Learners, SLIFE (Students with Limited and/or Interrupted Formal Education, English Learners, and all other students who struggle…</a:t>
            </a:r>
          </a:p>
        </p:txBody>
      </p:sp>
      <p:sp>
        <p:nvSpPr>
          <p:cNvPr id="5" name="Text Placeholder 4">
            <a:extLst>
              <a:ext uri="{FF2B5EF4-FFF2-40B4-BE49-F238E27FC236}">
                <a16:creationId xmlns:a16="http://schemas.microsoft.com/office/drawing/2014/main" xmlns="" id="{C77C2CD4-1B2E-4BF8-8E68-AF0C14850E6A}"/>
              </a:ext>
            </a:extLst>
          </p:cNvPr>
          <p:cNvSpPr>
            <a:spLocks noGrp="1"/>
          </p:cNvSpPr>
          <p:nvPr>
            <p:ph type="body" idx="1"/>
          </p:nvPr>
        </p:nvSpPr>
        <p:spPr/>
        <p:txBody>
          <a:bodyPr>
            <a:normAutofit/>
          </a:bodyPr>
          <a:lstStyle/>
          <a:p>
            <a:r>
              <a:rPr lang="en-US" sz="3200" dirty="0"/>
              <a:t> </a:t>
            </a:r>
          </a:p>
        </p:txBody>
      </p:sp>
    </p:spTree>
    <p:extLst>
      <p:ext uri="{BB962C8B-B14F-4D97-AF65-F5344CB8AC3E}">
        <p14:creationId xmlns:p14="http://schemas.microsoft.com/office/powerpoint/2010/main" val="3696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8E6A3C-CDB6-4DF6-885E-C01E6287CEB8}"/>
              </a:ext>
            </a:extLst>
          </p:cNvPr>
          <p:cNvSpPr>
            <a:spLocks noGrp="1"/>
          </p:cNvSpPr>
          <p:nvPr>
            <p:ph type="title"/>
          </p:nvPr>
        </p:nvSpPr>
        <p:spPr>
          <a:xfrm>
            <a:off x="2144390" y="268060"/>
            <a:ext cx="9734718" cy="1763939"/>
          </a:xfrm>
        </p:spPr>
        <p:txBody>
          <a:bodyPr>
            <a:normAutofit/>
          </a:bodyPr>
          <a:lstStyle/>
          <a:p>
            <a:r>
              <a:rPr lang="en-US" dirty="0"/>
              <a:t>Some statistics…</a:t>
            </a:r>
            <a:br>
              <a:rPr lang="en-US" dirty="0"/>
            </a:br>
            <a:r>
              <a:rPr lang="en-US" dirty="0"/>
              <a:t>There are Large Gaps in Academic Outcomes for EL’s according to 2013 NAEP </a:t>
            </a:r>
          </a:p>
        </p:txBody>
      </p:sp>
      <p:sp>
        <p:nvSpPr>
          <p:cNvPr id="3" name="Text Placeholder 2">
            <a:extLst>
              <a:ext uri="{FF2B5EF4-FFF2-40B4-BE49-F238E27FC236}">
                <a16:creationId xmlns:a16="http://schemas.microsoft.com/office/drawing/2014/main" xmlns="" id="{7A8908BA-239B-476D-A4CF-F5D50998FD8E}"/>
              </a:ext>
            </a:extLst>
          </p:cNvPr>
          <p:cNvSpPr>
            <a:spLocks noGrp="1"/>
          </p:cNvSpPr>
          <p:nvPr>
            <p:ph type="body" idx="1"/>
          </p:nvPr>
        </p:nvSpPr>
        <p:spPr/>
        <p:txBody>
          <a:bodyPr/>
          <a:lstStyle/>
          <a:p>
            <a:r>
              <a:rPr lang="en-US" b="1" dirty="0"/>
              <a:t>Native English Speakers</a:t>
            </a:r>
          </a:p>
        </p:txBody>
      </p:sp>
      <p:sp>
        <p:nvSpPr>
          <p:cNvPr id="4" name="Content Placeholder 3">
            <a:extLst>
              <a:ext uri="{FF2B5EF4-FFF2-40B4-BE49-F238E27FC236}">
                <a16:creationId xmlns:a16="http://schemas.microsoft.com/office/drawing/2014/main" xmlns="" id="{B8492C77-E6B0-4636-9071-223B9915E0BC}"/>
              </a:ext>
            </a:extLst>
          </p:cNvPr>
          <p:cNvSpPr>
            <a:spLocks noGrp="1"/>
          </p:cNvSpPr>
          <p:nvPr>
            <p:ph sz="half" idx="2"/>
          </p:nvPr>
        </p:nvSpPr>
        <p:spPr>
          <a:xfrm>
            <a:off x="2592924" y="2548966"/>
            <a:ext cx="4339181" cy="3843742"/>
          </a:xfrm>
        </p:spPr>
        <p:txBody>
          <a:bodyPr>
            <a:normAutofit lnSpcReduction="10000"/>
          </a:bodyPr>
          <a:lstStyle/>
          <a:p>
            <a:r>
              <a:rPr lang="en-US" sz="2400" dirty="0"/>
              <a:t>25% of 8</a:t>
            </a:r>
            <a:r>
              <a:rPr lang="en-US" sz="2400" baseline="30000" dirty="0"/>
              <a:t>th</a:t>
            </a:r>
            <a:r>
              <a:rPr lang="en-US" sz="2400" dirty="0"/>
              <a:t> graders were below basic in mathematics</a:t>
            </a:r>
          </a:p>
          <a:p>
            <a:r>
              <a:rPr lang="en-US" sz="2400" dirty="0"/>
              <a:t>21% of 8</a:t>
            </a:r>
            <a:r>
              <a:rPr lang="en-US" sz="2400" baseline="30000" dirty="0"/>
              <a:t>th</a:t>
            </a:r>
            <a:r>
              <a:rPr lang="en-US" sz="2400" dirty="0"/>
              <a:t> graders were below basic in reading	</a:t>
            </a:r>
          </a:p>
          <a:p>
            <a:pPr marL="0" indent="0">
              <a:buNone/>
            </a:pPr>
            <a:endParaRPr lang="en-US" sz="2400" dirty="0"/>
          </a:p>
          <a:p>
            <a:endParaRPr lang="en-US" sz="2400" dirty="0"/>
          </a:p>
          <a:p>
            <a:r>
              <a:rPr lang="en-US" sz="2400" dirty="0"/>
              <a:t>Scores were similar for grade 4</a:t>
            </a:r>
          </a:p>
          <a:p>
            <a:endParaRPr lang="en-US" dirty="0"/>
          </a:p>
        </p:txBody>
      </p:sp>
      <p:sp>
        <p:nvSpPr>
          <p:cNvPr id="5" name="Text Placeholder 4">
            <a:extLst>
              <a:ext uri="{FF2B5EF4-FFF2-40B4-BE49-F238E27FC236}">
                <a16:creationId xmlns:a16="http://schemas.microsoft.com/office/drawing/2014/main" xmlns="" id="{F5F75BD7-1FCF-4E91-A5E0-3889F05CA601}"/>
              </a:ext>
            </a:extLst>
          </p:cNvPr>
          <p:cNvSpPr>
            <a:spLocks noGrp="1"/>
          </p:cNvSpPr>
          <p:nvPr>
            <p:ph type="body" sz="quarter" idx="3"/>
          </p:nvPr>
        </p:nvSpPr>
        <p:spPr/>
        <p:txBody>
          <a:bodyPr/>
          <a:lstStyle/>
          <a:p>
            <a:r>
              <a:rPr lang="en-US" b="1" dirty="0"/>
              <a:t>English Learners</a:t>
            </a:r>
          </a:p>
        </p:txBody>
      </p:sp>
      <p:sp>
        <p:nvSpPr>
          <p:cNvPr id="6" name="Content Placeholder 5">
            <a:extLst>
              <a:ext uri="{FF2B5EF4-FFF2-40B4-BE49-F238E27FC236}">
                <a16:creationId xmlns:a16="http://schemas.microsoft.com/office/drawing/2014/main" xmlns="" id="{5401781A-ED6F-46D0-97A4-B84F4EA9C777}"/>
              </a:ext>
            </a:extLst>
          </p:cNvPr>
          <p:cNvSpPr>
            <a:spLocks noGrp="1"/>
          </p:cNvSpPr>
          <p:nvPr>
            <p:ph sz="quarter" idx="4"/>
          </p:nvPr>
        </p:nvSpPr>
        <p:spPr>
          <a:xfrm>
            <a:off x="7166957" y="2545737"/>
            <a:ext cx="4338674" cy="3725589"/>
          </a:xfrm>
        </p:spPr>
        <p:txBody>
          <a:bodyPr>
            <a:normAutofit lnSpcReduction="10000"/>
          </a:bodyPr>
          <a:lstStyle/>
          <a:p>
            <a:r>
              <a:rPr lang="en-US" sz="2400" dirty="0"/>
              <a:t>69% of 8</a:t>
            </a:r>
            <a:r>
              <a:rPr lang="en-US" sz="2400" baseline="30000" dirty="0"/>
              <a:t>th</a:t>
            </a:r>
            <a:r>
              <a:rPr lang="en-US" sz="2400" dirty="0"/>
              <a:t> graders were below basic in mathematics</a:t>
            </a:r>
          </a:p>
          <a:p>
            <a:r>
              <a:rPr lang="en-US" sz="2400" dirty="0"/>
              <a:t>70% of 8</a:t>
            </a:r>
            <a:r>
              <a:rPr lang="en-US" sz="2400" baseline="30000" dirty="0"/>
              <a:t>th</a:t>
            </a:r>
            <a:r>
              <a:rPr lang="en-US" sz="2400" dirty="0"/>
              <a:t> graders were below basic in reading</a:t>
            </a:r>
          </a:p>
          <a:p>
            <a:endParaRPr lang="en-US" sz="2400" dirty="0"/>
          </a:p>
          <a:p>
            <a:endParaRPr lang="en-US" sz="2400" dirty="0"/>
          </a:p>
          <a:p>
            <a:r>
              <a:rPr lang="en-US" sz="2400" dirty="0"/>
              <a:t>Scores were similar for grade 4</a:t>
            </a:r>
          </a:p>
        </p:txBody>
      </p:sp>
    </p:spTree>
    <p:extLst>
      <p:ext uri="{BB962C8B-B14F-4D97-AF65-F5344CB8AC3E}">
        <p14:creationId xmlns:p14="http://schemas.microsoft.com/office/powerpoint/2010/main" val="189300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718AFE1-B3EE-45CD-8995-D059AE319462}"/>
              </a:ext>
            </a:extLst>
          </p:cNvPr>
          <p:cNvSpPr>
            <a:spLocks noGrp="1"/>
          </p:cNvSpPr>
          <p:nvPr>
            <p:ph type="title"/>
          </p:nvPr>
        </p:nvSpPr>
        <p:spPr>
          <a:xfrm>
            <a:off x="2849949" y="466344"/>
            <a:ext cx="8393926" cy="3038856"/>
          </a:xfrm>
        </p:spPr>
        <p:txBody>
          <a:bodyPr>
            <a:noAutofit/>
          </a:bodyPr>
          <a:lstStyle/>
          <a:p>
            <a:r>
              <a:rPr lang="en-US" sz="3200" dirty="0"/>
              <a:t> </a:t>
            </a:r>
            <a:r>
              <a:rPr lang="en-US" sz="2400" dirty="0"/>
              <a:t>Students who are not proficient in four essential domains—listening, speaking, reading, and writing—but are no longer classified as LEP continue to struggle with reading and academic coursework. Migrant </a:t>
            </a:r>
            <a:br>
              <a:rPr lang="en-US" sz="2400" dirty="0"/>
            </a:br>
            <a:r>
              <a:rPr lang="en-US" sz="2400" dirty="0"/>
              <a:t>English learners, another group of English learners, are mainly U.S.-born but lack proficiency in English because their education is interrupted as their parents follow the crops from state to state. </a:t>
            </a:r>
            <a:endParaRPr lang="en-US" sz="3200" dirty="0"/>
          </a:p>
        </p:txBody>
      </p:sp>
      <p:sp>
        <p:nvSpPr>
          <p:cNvPr id="6" name="Text Placeholder 5">
            <a:extLst>
              <a:ext uri="{FF2B5EF4-FFF2-40B4-BE49-F238E27FC236}">
                <a16:creationId xmlns:a16="http://schemas.microsoft.com/office/drawing/2014/main" xmlns="" id="{80D7226C-93A7-4F5B-A635-48A862AEDB2B}"/>
              </a:ext>
            </a:extLst>
          </p:cNvPr>
          <p:cNvSpPr>
            <a:spLocks noGrp="1"/>
          </p:cNvSpPr>
          <p:nvPr>
            <p:ph type="body" sz="quarter" idx="13"/>
          </p:nvPr>
        </p:nvSpPr>
        <p:spPr>
          <a:xfrm>
            <a:off x="2849949" y="3635491"/>
            <a:ext cx="8342686" cy="381000"/>
          </a:xfrm>
        </p:spPr>
        <p:txBody>
          <a:bodyPr/>
          <a:lstStyle/>
          <a:p>
            <a:r>
              <a:rPr lang="en-US" dirty="0">
                <a:hlinkClick r:id="rId2"/>
              </a:rPr>
              <a:t>https://www.princeton.edu/futureofchildren/publications/docs/21_01_05.pdf</a:t>
            </a:r>
            <a:r>
              <a:rPr lang="en-US" dirty="0"/>
              <a:t>  </a:t>
            </a:r>
          </a:p>
        </p:txBody>
      </p:sp>
      <p:sp>
        <p:nvSpPr>
          <p:cNvPr id="5" name="Text Placeholder 4">
            <a:extLst>
              <a:ext uri="{FF2B5EF4-FFF2-40B4-BE49-F238E27FC236}">
                <a16:creationId xmlns:a16="http://schemas.microsoft.com/office/drawing/2014/main" xmlns="" id="{CC474BB7-7529-4611-B465-CD6E42CC22EC}"/>
              </a:ext>
            </a:extLst>
          </p:cNvPr>
          <p:cNvSpPr>
            <a:spLocks noGrp="1"/>
          </p:cNvSpPr>
          <p:nvPr>
            <p:ph type="body" idx="1"/>
          </p:nvPr>
        </p:nvSpPr>
        <p:spPr>
          <a:xfrm>
            <a:off x="1965960" y="4866110"/>
            <a:ext cx="9867835" cy="2503954"/>
          </a:xfrm>
        </p:spPr>
        <p:txBody>
          <a:bodyPr>
            <a:normAutofit/>
          </a:bodyPr>
          <a:lstStyle/>
          <a:p>
            <a:pPr marL="342900" indent="-342900">
              <a:buFont typeface="Wingdings" panose="05000000000000000000" pitchFamily="2" charset="2"/>
              <a:buChar char="Ø"/>
            </a:pPr>
            <a:r>
              <a:rPr lang="en-US" sz="2800" b="1" dirty="0"/>
              <a:t>What can we do to help these students succeed? </a:t>
            </a:r>
          </a:p>
          <a:p>
            <a:pPr marL="342900" indent="-342900">
              <a:buFont typeface="Wingdings" panose="05000000000000000000" pitchFamily="2" charset="2"/>
              <a:buChar char="Ø"/>
            </a:pPr>
            <a:r>
              <a:rPr lang="en-US" sz="2800" b="1" dirty="0"/>
              <a:t>What instructional practices provide the greatest benefits for these students?</a:t>
            </a:r>
          </a:p>
          <a:p>
            <a:pPr marL="342900" indent="-342900">
              <a:buFont typeface="Wingdings" panose="05000000000000000000" pitchFamily="2" charset="2"/>
              <a:buChar char="Ø"/>
            </a:pPr>
            <a:r>
              <a:rPr lang="en-US" sz="2800" b="1" dirty="0"/>
              <a:t>How do we close/eliminate content gaps?</a:t>
            </a:r>
          </a:p>
          <a:p>
            <a:endParaRPr lang="en-US" sz="2000" b="1" dirty="0"/>
          </a:p>
          <a:p>
            <a:endParaRPr lang="en-US" b="1" dirty="0"/>
          </a:p>
          <a:p>
            <a:endParaRPr lang="en-US" b="1" dirty="0"/>
          </a:p>
        </p:txBody>
      </p:sp>
    </p:spTree>
    <p:extLst>
      <p:ext uri="{BB962C8B-B14F-4D97-AF65-F5344CB8AC3E}">
        <p14:creationId xmlns:p14="http://schemas.microsoft.com/office/powerpoint/2010/main" val="267385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8CC61-6238-46AE-819E-65946D6286DF}"/>
              </a:ext>
            </a:extLst>
          </p:cNvPr>
          <p:cNvSpPr>
            <a:spLocks noGrp="1"/>
          </p:cNvSpPr>
          <p:nvPr>
            <p:ph type="title"/>
          </p:nvPr>
        </p:nvSpPr>
        <p:spPr>
          <a:xfrm>
            <a:off x="1844985" y="624110"/>
            <a:ext cx="9659628" cy="1280890"/>
          </a:xfrm>
        </p:spPr>
        <p:txBody>
          <a:bodyPr/>
          <a:lstStyle/>
          <a:p>
            <a:r>
              <a:rPr lang="en-US" dirty="0"/>
              <a:t>These students need MORE of everything!!!</a:t>
            </a:r>
          </a:p>
        </p:txBody>
      </p:sp>
      <p:sp>
        <p:nvSpPr>
          <p:cNvPr id="3" name="Content Placeholder 2">
            <a:extLst>
              <a:ext uri="{FF2B5EF4-FFF2-40B4-BE49-F238E27FC236}">
                <a16:creationId xmlns:a16="http://schemas.microsoft.com/office/drawing/2014/main" xmlns="" id="{DA4F8317-FDC9-4C7B-B23B-557822F07934}"/>
              </a:ext>
            </a:extLst>
          </p:cNvPr>
          <p:cNvSpPr>
            <a:spLocks noGrp="1"/>
          </p:cNvSpPr>
          <p:nvPr>
            <p:ph idx="1"/>
          </p:nvPr>
        </p:nvSpPr>
        <p:spPr>
          <a:xfrm>
            <a:off x="2468071" y="1594132"/>
            <a:ext cx="9548602" cy="5009868"/>
          </a:xfrm>
        </p:spPr>
        <p:txBody>
          <a:bodyPr>
            <a:normAutofit fontScale="92500" lnSpcReduction="20000"/>
          </a:bodyPr>
          <a:lstStyle/>
          <a:p>
            <a:pPr marL="342900" marR="0" lvl="0" indent="-342900">
              <a:lnSpc>
                <a:spcPct val="107000"/>
              </a:lnSpc>
              <a:spcBef>
                <a:spcPts val="0"/>
              </a:spcBef>
              <a:spcAft>
                <a:spcPts val="0"/>
              </a:spcAft>
              <a:buFont typeface="+mj-lt"/>
              <a:buAutoNum type="arabicPeriod"/>
            </a:pPr>
            <a:r>
              <a:rPr lang="en-US" sz="2600" dirty="0">
                <a:latin typeface="Candara" panose="020E0502030303020204" pitchFamily="34" charset="0"/>
                <a:ea typeface="Calibri" panose="020F0502020204030204" pitchFamily="34" charset="0"/>
                <a:cs typeface="Times New Roman" panose="02020603050405020304" pitchFamily="18" charset="0"/>
              </a:rPr>
              <a:t>More time to learn</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600" dirty="0">
                <a:latin typeface="Candara" panose="020E0502030303020204" pitchFamily="34" charset="0"/>
                <a:ea typeface="Calibri" panose="020F0502020204030204" pitchFamily="34" charset="0"/>
                <a:cs typeface="Times New Roman" panose="02020603050405020304" pitchFamily="18" charset="0"/>
              </a:rPr>
              <a:t>More patience from educators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600" dirty="0">
                <a:latin typeface="Candara" panose="020E0502030303020204" pitchFamily="34" charset="0"/>
                <a:ea typeface="Calibri" panose="020F0502020204030204" pitchFamily="34" charset="0"/>
                <a:cs typeface="Times New Roman" panose="02020603050405020304" pitchFamily="18" charset="0"/>
              </a:rPr>
              <a:t>More language and content modifications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600" dirty="0">
                <a:latin typeface="Candara" panose="020E0502030303020204" pitchFamily="34" charset="0"/>
                <a:ea typeface="Calibri" panose="020F0502020204030204" pitchFamily="34" charset="0"/>
                <a:cs typeface="Times New Roman" panose="02020603050405020304" pitchFamily="18" charset="0"/>
              </a:rPr>
              <a:t>More (better) understanding of their needs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600" dirty="0">
                <a:latin typeface="Candara" panose="020E0502030303020204" pitchFamily="34" charset="0"/>
                <a:ea typeface="Calibri" panose="020F0502020204030204" pitchFamily="34" charset="0"/>
                <a:cs typeface="Times New Roman" panose="02020603050405020304" pitchFamily="18" charset="0"/>
              </a:rPr>
              <a:t>More work with fundamental skills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600" dirty="0">
                <a:latin typeface="Candara" panose="020E0502030303020204" pitchFamily="34" charset="0"/>
                <a:ea typeface="Calibri" panose="020F0502020204030204" pitchFamily="34" charset="0"/>
                <a:cs typeface="Times New Roman" panose="02020603050405020304" pitchFamily="18" charset="0"/>
              </a:rPr>
              <a:t>More positive, open, and experiential (field trip) learning opportunities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600" dirty="0">
                <a:latin typeface="Candara" panose="020E0502030303020204" pitchFamily="34" charset="0"/>
                <a:ea typeface="Calibri" panose="020F0502020204030204" pitchFamily="34" charset="0"/>
                <a:cs typeface="Times New Roman" panose="02020603050405020304" pitchFamily="18" charset="0"/>
              </a:rPr>
              <a:t>More opportunities to participate in classroom activities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600" dirty="0">
                <a:latin typeface="Candara" panose="020E0502030303020204" pitchFamily="34" charset="0"/>
                <a:ea typeface="Calibri" panose="020F0502020204030204" pitchFamily="34" charset="0"/>
                <a:cs typeface="Times New Roman" panose="02020603050405020304" pitchFamily="18" charset="0"/>
              </a:rPr>
              <a:t>More goal oriented approaches – with clear objectives, steps to be accomplished, and assessments to determine mastery</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600" dirty="0">
                <a:latin typeface="Candara" panose="020E0502030303020204" pitchFamily="34" charset="0"/>
                <a:ea typeface="Calibri" panose="020F0502020204030204" pitchFamily="34" charset="0"/>
                <a:cs typeface="Times New Roman" panose="02020603050405020304" pitchFamily="18" charset="0"/>
              </a:rPr>
              <a:t>More time to “do” things, rather than only listening, reading, &amp; writing</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600" dirty="0">
                <a:latin typeface="Candara" panose="020E0502030303020204" pitchFamily="34" charset="0"/>
                <a:ea typeface="Calibri" panose="020F0502020204030204" pitchFamily="34" charset="0"/>
                <a:cs typeface="Times New Roman" panose="02020603050405020304" pitchFamily="18" charset="0"/>
              </a:rPr>
              <a:t>More small group activities that require active participation</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600" dirty="0">
                <a:latin typeface="Candara" panose="020E0502030303020204" pitchFamily="34" charset="0"/>
                <a:ea typeface="Calibri" panose="020F0502020204030204" pitchFamily="34" charset="0"/>
                <a:cs typeface="Times New Roman" panose="02020603050405020304" pitchFamily="18" charset="0"/>
              </a:rPr>
              <a:t>Project based learning</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2629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2A9D6-EE3F-4C96-8161-E467AC4053CE}"/>
              </a:ext>
            </a:extLst>
          </p:cNvPr>
          <p:cNvSpPr>
            <a:spLocks noGrp="1"/>
          </p:cNvSpPr>
          <p:nvPr>
            <p:ph type="title"/>
          </p:nvPr>
        </p:nvSpPr>
        <p:spPr/>
        <p:txBody>
          <a:bodyPr/>
          <a:lstStyle/>
          <a:p>
            <a:r>
              <a:rPr lang="en-US" dirty="0"/>
              <a:t>Best Classroom Techniques</a:t>
            </a:r>
          </a:p>
        </p:txBody>
      </p:sp>
      <p:sp>
        <p:nvSpPr>
          <p:cNvPr id="3" name="Content Placeholder 2">
            <a:extLst>
              <a:ext uri="{FF2B5EF4-FFF2-40B4-BE49-F238E27FC236}">
                <a16:creationId xmlns:a16="http://schemas.microsoft.com/office/drawing/2014/main" xmlns="" id="{227874B1-A068-40BA-B06C-F2604E68B38E}"/>
              </a:ext>
            </a:extLst>
          </p:cNvPr>
          <p:cNvSpPr>
            <a:spLocks noGrp="1"/>
          </p:cNvSpPr>
          <p:nvPr>
            <p:ph idx="1"/>
          </p:nvPr>
        </p:nvSpPr>
        <p:spPr>
          <a:xfrm>
            <a:off x="2592925" y="1448474"/>
            <a:ext cx="9367103" cy="5290993"/>
          </a:xfrm>
        </p:spPr>
        <p:txBody>
          <a:bodyPr>
            <a:normAutofit fontScale="92500" lnSpcReduction="20000"/>
          </a:bodyPr>
          <a:lstStyle/>
          <a:p>
            <a:pPr marL="342900" marR="0" lvl="0" indent="-342900">
              <a:lnSpc>
                <a:spcPct val="107000"/>
              </a:lnSpc>
              <a:spcBef>
                <a:spcPts val="0"/>
              </a:spcBef>
              <a:spcAft>
                <a:spcPts val="0"/>
              </a:spcAft>
              <a:buFont typeface="+mj-lt"/>
              <a:buAutoNum type="arabicPeriod"/>
            </a:pPr>
            <a:r>
              <a:rPr lang="en-US" sz="2400" dirty="0">
                <a:latin typeface="Candara" panose="020E0502030303020204" pitchFamily="34" charset="0"/>
                <a:ea typeface="Calibri" panose="020F0502020204030204" pitchFamily="34" charset="0"/>
                <a:cs typeface="Times New Roman" panose="02020603050405020304" pitchFamily="18" charset="0"/>
              </a:rPr>
              <a:t>Establish routines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Candara" panose="020E0502030303020204" pitchFamily="34" charset="0"/>
                <a:ea typeface="Calibri" panose="020F0502020204030204" pitchFamily="34" charset="0"/>
                <a:cs typeface="Times New Roman" panose="02020603050405020304" pitchFamily="18" charset="0"/>
              </a:rPr>
              <a:t>Utilize Graphic Organizers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Candara" panose="020E0502030303020204" pitchFamily="34" charset="0"/>
                <a:ea typeface="Calibri" panose="020F0502020204030204" pitchFamily="34" charset="0"/>
                <a:cs typeface="Times New Roman" panose="02020603050405020304" pitchFamily="18" charset="0"/>
              </a:rPr>
              <a:t>Choral poetry reading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Candara" panose="020E0502030303020204" pitchFamily="34" charset="0"/>
                <a:ea typeface="Calibri" panose="020F0502020204030204" pitchFamily="34" charset="0"/>
                <a:cs typeface="Times New Roman" panose="02020603050405020304" pitchFamily="18" charset="0"/>
              </a:rPr>
              <a:t>Class books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Candara" panose="020E0502030303020204" pitchFamily="34" charset="0"/>
                <a:ea typeface="Calibri" panose="020F0502020204030204" pitchFamily="34" charset="0"/>
                <a:cs typeface="Times New Roman" panose="02020603050405020304" pitchFamily="18" charset="0"/>
              </a:rPr>
              <a:t>Autobiography and Biography Collage Project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Candara" panose="020E0502030303020204" pitchFamily="34" charset="0"/>
                <a:ea typeface="Calibri" panose="020F0502020204030204" pitchFamily="34" charset="0"/>
                <a:cs typeface="Times New Roman" panose="02020603050405020304" pitchFamily="18" charset="0"/>
              </a:rPr>
              <a:t>Listening and Reading with Audio Books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Candara" panose="020E0502030303020204" pitchFamily="34" charset="0"/>
                <a:ea typeface="Calibri" panose="020F0502020204030204" pitchFamily="34" charset="0"/>
                <a:cs typeface="Times New Roman" panose="02020603050405020304" pitchFamily="18" charset="0"/>
              </a:rPr>
              <a:t>Vocabulary Books – explicit vocabulary instruction is crucial!</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Candara" panose="020E0502030303020204" pitchFamily="34" charset="0"/>
                <a:ea typeface="Calibri" panose="020F0502020204030204" pitchFamily="34" charset="0"/>
                <a:cs typeface="Times New Roman" panose="02020603050405020304" pitchFamily="18" charset="0"/>
              </a:rPr>
              <a:t>Story Development practice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Candara" panose="020E0502030303020204" pitchFamily="34" charset="0"/>
                <a:ea typeface="Calibri" panose="020F0502020204030204" pitchFamily="34" charset="0"/>
                <a:cs typeface="Times New Roman" panose="02020603050405020304" pitchFamily="18" charset="0"/>
              </a:rPr>
              <a:t>Peer Review</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err="1">
                <a:latin typeface="Candara" panose="020E0502030303020204" pitchFamily="34" charset="0"/>
                <a:ea typeface="Calibri" panose="020F0502020204030204" pitchFamily="34" charset="0"/>
                <a:cs typeface="Times New Roman" panose="02020603050405020304" pitchFamily="18" charset="0"/>
              </a:rPr>
              <a:t>Wh</a:t>
            </a:r>
            <a:r>
              <a:rPr lang="en-US" sz="2400" dirty="0">
                <a:latin typeface="Candara" panose="020E0502030303020204" pitchFamily="34" charset="0"/>
                <a:ea typeface="Calibri" panose="020F0502020204030204" pitchFamily="34" charset="0"/>
                <a:cs typeface="Times New Roman" panose="02020603050405020304" pitchFamily="18" charset="0"/>
              </a:rPr>
              <a:t>- question practice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Candara" panose="020E0502030303020204" pitchFamily="34" charset="0"/>
                <a:ea typeface="Calibri" panose="020F0502020204030204" pitchFamily="34" charset="0"/>
                <a:cs typeface="Times New Roman" panose="02020603050405020304" pitchFamily="18" charset="0"/>
              </a:rPr>
              <a:t>Sentence Frames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Candara" panose="020E0502030303020204" pitchFamily="34" charset="0"/>
                <a:ea typeface="Calibri" panose="020F0502020204030204" pitchFamily="34" charset="0"/>
                <a:cs typeface="Times New Roman" panose="02020603050405020304" pitchFamily="18" charset="0"/>
              </a:rPr>
              <a:t>Mobile Hangers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Candara" panose="020E0502030303020204" pitchFamily="34" charset="0"/>
                <a:ea typeface="Calibri" panose="020F0502020204030204" pitchFamily="34" charset="0"/>
                <a:cs typeface="Times New Roman" panose="02020603050405020304" pitchFamily="18" charset="0"/>
              </a:rPr>
              <a:t>Adaptation of Texts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Candara" panose="020E0502030303020204" pitchFamily="34" charset="0"/>
                <a:ea typeface="Calibri" panose="020F0502020204030204" pitchFamily="34" charset="0"/>
                <a:cs typeface="Times New Roman" panose="02020603050405020304" pitchFamily="18" charset="0"/>
              </a:rPr>
              <a:t>Field Trips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Candara" panose="020E0502030303020204" pitchFamily="34" charset="0"/>
                <a:ea typeface="Calibri" panose="020F0502020204030204" pitchFamily="34" charset="0"/>
                <a:cs typeface="Times New Roman" panose="02020603050405020304" pitchFamily="18" charset="0"/>
              </a:rPr>
              <a:t>Cooperative Learning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Candara" panose="020E0502030303020204" pitchFamily="34" charset="0"/>
                <a:ea typeface="Calibri" panose="020F0502020204030204" pitchFamily="34" charset="0"/>
                <a:cs typeface="Times New Roman" panose="02020603050405020304" pitchFamily="18" charset="0"/>
              </a:rPr>
              <a:t>Reduce amount of material, but continue to provide repetition of skills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latin typeface="Candara" panose="020E0502030303020204" pitchFamily="34" charset="0"/>
                <a:ea typeface="Calibri" panose="020F0502020204030204" pitchFamily="34" charset="0"/>
                <a:cs typeface="Times New Roman" panose="02020603050405020304" pitchFamily="18" charset="0"/>
              </a:rPr>
              <a:t>Simplify language, NOT cognitive requirements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4699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44EB4-3B1E-46D7-AB5C-D4552C9E44A4}"/>
              </a:ext>
            </a:extLst>
          </p:cNvPr>
          <p:cNvSpPr>
            <a:spLocks noGrp="1"/>
          </p:cNvSpPr>
          <p:nvPr>
            <p:ph type="title"/>
          </p:nvPr>
        </p:nvSpPr>
        <p:spPr/>
        <p:txBody>
          <a:bodyPr/>
          <a:lstStyle/>
          <a:p>
            <a:r>
              <a:rPr lang="en-US" dirty="0"/>
              <a:t>What else can you (we) do?</a:t>
            </a:r>
          </a:p>
        </p:txBody>
      </p:sp>
      <p:sp>
        <p:nvSpPr>
          <p:cNvPr id="3" name="Content Placeholder 2">
            <a:extLst>
              <a:ext uri="{FF2B5EF4-FFF2-40B4-BE49-F238E27FC236}">
                <a16:creationId xmlns:a16="http://schemas.microsoft.com/office/drawing/2014/main" xmlns="" id="{055E3633-D7A5-4EF6-9FF1-E31DD769BB13}"/>
              </a:ext>
            </a:extLst>
          </p:cNvPr>
          <p:cNvSpPr>
            <a:spLocks noGrp="1"/>
          </p:cNvSpPr>
          <p:nvPr>
            <p:ph idx="1"/>
          </p:nvPr>
        </p:nvSpPr>
        <p:spPr>
          <a:xfrm>
            <a:off x="2589212" y="1408013"/>
            <a:ext cx="9411276" cy="5276007"/>
          </a:xfrm>
        </p:spPr>
        <p:txBody>
          <a:bodyPr>
            <a:normAutofit fontScale="77500" lnSpcReduction="20000"/>
          </a:bodyPr>
          <a:lstStyle/>
          <a:p>
            <a:r>
              <a:rPr lang="en-US" sz="2600" dirty="0"/>
              <a:t>1. Gather baseline data, use that data to drive instruction, post-testing</a:t>
            </a:r>
          </a:p>
          <a:p>
            <a:r>
              <a:rPr lang="en-US" sz="2600" dirty="0"/>
              <a:t>2. Create rich small group or one on one learning experiences</a:t>
            </a:r>
          </a:p>
          <a:p>
            <a:r>
              <a:rPr lang="en-US" sz="2600" dirty="0"/>
              <a:t>3. Consider your classroom arrangement: student-centered, collaborative</a:t>
            </a:r>
          </a:p>
          <a:p>
            <a:r>
              <a:rPr lang="en-US" sz="2600" dirty="0"/>
              <a:t>4. Be approachable to your students &amp; work to establish relationships in order to build student confidence</a:t>
            </a:r>
          </a:p>
          <a:p>
            <a:r>
              <a:rPr lang="en-US" sz="2600" dirty="0"/>
              <a:t>5. Teach your students to become active learners and draw on the backgrounds of your students</a:t>
            </a:r>
          </a:p>
          <a:p>
            <a:r>
              <a:rPr lang="en-US" sz="2600" dirty="0"/>
              <a:t>6. Listen to your students in order to connect and understand them</a:t>
            </a:r>
          </a:p>
          <a:p>
            <a:pPr lvl="0">
              <a:buClr>
                <a:srgbClr val="A53010"/>
              </a:buClr>
            </a:pPr>
            <a:r>
              <a:rPr lang="en-US" sz="2600" dirty="0"/>
              <a:t>7.  Provide opportunities for the following… </a:t>
            </a:r>
            <a:r>
              <a:rPr lang="en-US" sz="2600" dirty="0">
                <a:solidFill>
                  <a:prstClr val="black">
                    <a:lumMod val="75000"/>
                    <a:lumOff val="25000"/>
                  </a:prstClr>
                </a:solidFill>
              </a:rPr>
              <a:t>Catch-up growth, building background/scaffolding, building content and vocabulary knowledge, while meeting interests and learning styles </a:t>
            </a:r>
          </a:p>
          <a:p>
            <a:pPr marL="0" indent="0">
              <a:buNone/>
            </a:pPr>
            <a:r>
              <a:rPr lang="en-US" sz="1900" dirty="0"/>
              <a:t>	</a:t>
            </a:r>
            <a:endParaRPr lang="en-US" dirty="0"/>
          </a:p>
          <a:p>
            <a:pPr marL="0" indent="0">
              <a:buNone/>
            </a:pPr>
            <a:r>
              <a:rPr lang="en-US" sz="2400" b="1" dirty="0">
                <a:solidFill>
                  <a:srgbClr val="C00000"/>
                </a:solidFill>
              </a:rPr>
              <a:t>Make sure that your students are </a:t>
            </a:r>
          </a:p>
          <a:p>
            <a:pPr marL="0" indent="0">
              <a:buNone/>
            </a:pPr>
            <a:r>
              <a:rPr lang="en-US" sz="2400" b="1" dirty="0">
                <a:solidFill>
                  <a:srgbClr val="C00000"/>
                </a:solidFill>
              </a:rPr>
              <a:t>	ENGAGED, MOTIVATED, and FEELING SUPPORTED!!! </a:t>
            </a:r>
          </a:p>
        </p:txBody>
      </p:sp>
    </p:spTree>
    <p:extLst>
      <p:ext uri="{BB962C8B-B14F-4D97-AF65-F5344CB8AC3E}">
        <p14:creationId xmlns:p14="http://schemas.microsoft.com/office/powerpoint/2010/main" val="211588469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Wisp</Template>
  <TotalTime>2228</TotalTime>
  <Words>1609</Words>
  <Application>Microsoft Macintosh PowerPoint</Application>
  <PresentationFormat>Widescreen</PresentationFormat>
  <Paragraphs>202</Paragraphs>
  <Slides>36</Slides>
  <Notes>0</Notes>
  <HiddenSlides>6</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36</vt:i4>
      </vt:variant>
    </vt:vector>
  </HeadingPairs>
  <TitlesOfParts>
    <vt:vector size="52" baseType="lpstr">
      <vt:lpstr>Arial</vt:lpstr>
      <vt:lpstr>Calibri</vt:lpstr>
      <vt:lpstr>Candara</vt:lpstr>
      <vt:lpstr>Century Gothic</vt:lpstr>
      <vt:lpstr>droid-sans</vt:lpstr>
      <vt:lpstr>Georgia</vt:lpstr>
      <vt:lpstr>helvetica</vt:lpstr>
      <vt:lpstr>lemonde-journal</vt:lpstr>
      <vt:lpstr>Sitka Banner</vt:lpstr>
      <vt:lpstr>Times New Roman</vt:lpstr>
      <vt:lpstr>Trebuchet MS</vt:lpstr>
      <vt:lpstr>Verdana</vt:lpstr>
      <vt:lpstr>Wingdings</vt:lpstr>
      <vt:lpstr>Wingdings 3</vt:lpstr>
      <vt:lpstr>Wisp</vt:lpstr>
      <vt:lpstr>Wood Type</vt:lpstr>
      <vt:lpstr>Instructional Practices to Meet the Needs of Students with  Content Gaps</vt:lpstr>
      <vt:lpstr>Goals for Today</vt:lpstr>
      <vt:lpstr>What is an achievement gap?  “The “achievement gap” in education refers to the disparity in academic performance between groups of students. The achievement gap shows up in grades, standardized-test scores, course selection, dropout rates, and college-completion rates, among other success measures… In the past decade, though, scholars and policymakers have begun to focus increasing attention on other achievement gaps, such as those based on sex, English-language proficiency and learning disabilities.”  </vt:lpstr>
      <vt:lpstr>The content of this presentation contains information that will benefit all, but is specifically designed for those who work with Migrant Learners, SLIFE (Students with Limited and/or Interrupted Formal Education, English Learners, and all other students who struggle…</vt:lpstr>
      <vt:lpstr>Some statistics… There are Large Gaps in Academic Outcomes for EL’s according to 2013 NAEP </vt:lpstr>
      <vt:lpstr> Students who are not proficient in four essential domains—listening, speaking, reading, and writing—but are no longer classified as LEP continue to struggle with reading and academic coursework. Migrant  English learners, another group of English learners, are mainly U.S.-born but lack proficiency in English because their education is interrupted as their parents follow the crops from state to state. </vt:lpstr>
      <vt:lpstr>These students need MORE of everything!!!</vt:lpstr>
      <vt:lpstr>Best Classroom Techniques</vt:lpstr>
      <vt:lpstr>What else can you (we) do?</vt:lpstr>
      <vt:lpstr>For Students with Limited and/or Interrupted Formal Education (SLIFE) </vt:lpstr>
      <vt:lpstr>In order to close/eliminate content gaps, we must…   realize the importance of content and *context, advocate, scaffold, make content comprehensible, build background knowledge, provide explicit instruction, motivate, engage, use research-based strategies, seek professional development, and so much more… </vt:lpstr>
      <vt:lpstr>Context is a very real issue for today’s classrooms that can contribute to the achievement gaps.</vt:lpstr>
      <vt:lpstr>Explicit Vocabulary Instruction is Crucial!!</vt:lpstr>
      <vt:lpstr>If you are searching for a free resource to meet the needs of migrant students with content gaps… look to migrantliteracynet.com </vt:lpstr>
      <vt:lpstr>Migrant Literacy NET   Teachers Guide: November 2017 Lessons and Supplemental Instructional Tools</vt:lpstr>
      <vt:lpstr>Purpose</vt:lpstr>
      <vt:lpstr>Available Resources with Migrant Literacy Net </vt:lpstr>
      <vt:lpstr>www.migrantliteracynet.com</vt:lpstr>
      <vt:lpstr>PowerPoint Presentation</vt:lpstr>
      <vt:lpstr>PowerPoint Presentation</vt:lpstr>
      <vt:lpstr>Web-based  system with  a wide variety of resources for teachers</vt:lpstr>
      <vt:lpstr>Teachers can search for lessons to meet student needs.</vt:lpstr>
      <vt:lpstr>Teachers can select lessons from a list.</vt:lpstr>
      <vt:lpstr>Migrant Literacy Net Lessons  (Reading, Writing, Math &amp; Study Skills)</vt:lpstr>
      <vt:lpstr>All lessons are mapped to Common Core State Standards &amp; WIDA standards.</vt:lpstr>
      <vt:lpstr>Resources for parents are available in English/Spanish to assist in helping their children to learn to read.</vt:lpstr>
      <vt:lpstr>Resources in Mathematics are also available in English &amp; Spanish.</vt:lpstr>
      <vt:lpstr>Teachers can create individual learning plans for ALL students and track progress.</vt:lpstr>
      <vt:lpstr>Teachers can assign online reading tutorials to students at the bottom of  the success plans.</vt:lpstr>
      <vt:lpstr>Teachers can assign online reading screeners  to identify student specific reading needs.</vt:lpstr>
      <vt:lpstr>Teachers can create Graduation Plans for  students to assist in overcoming barriers to completion.</vt:lpstr>
      <vt:lpstr>PowerPoint Presentation</vt:lpstr>
      <vt:lpstr>PowerPoint Presentation</vt:lpstr>
      <vt:lpstr>Helping students succeed</vt:lpstr>
      <vt:lpstr>Helping Migrant students succeed</vt:lpstr>
      <vt:lpstr>Enjoy your day!</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Strategies: Closing the Achievement Gap for Migrant Students</dc:title>
  <dc:creator>Kilber, Bobbie</dc:creator>
  <cp:lastModifiedBy>WENDY</cp:lastModifiedBy>
  <cp:revision>48</cp:revision>
  <dcterms:created xsi:type="dcterms:W3CDTF">2017-10-30T02:08:55Z</dcterms:created>
  <dcterms:modified xsi:type="dcterms:W3CDTF">2018-01-08T02:29:56Z</dcterms:modified>
</cp:coreProperties>
</file>