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Keep this positive! speak in positives. 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Introduce yourselves </a:t>
            </a:r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Remember the learning curve can be steep and teachers are busy.  It takes a couple years for a school district to really get up</a:t>
            </a:r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grouping by grades and levels </a:t>
            </a:r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Shape 19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0" name="Shape 20"/>
            <p:cNvSpPr/>
            <p:nvPr/>
          </p:nvSpPr>
          <p:spPr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6098"/>
                  </a:moveTo>
                  <a:lnTo>
                    <a:pt x="40298" y="120000"/>
                  </a:lnTo>
                  <a:lnTo>
                    <a:pt x="120000" y="0"/>
                  </a:lnTo>
                  <a:lnTo>
                    <a:pt x="77014" y="0"/>
                  </a:lnTo>
                  <a:lnTo>
                    <a:pt x="0" y="11609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1" name="Shape 21"/>
            <p:cNvSpPr/>
            <p:nvPr/>
          </p:nvSpPr>
          <p:spPr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1411" y="120000"/>
                  </a:moveTo>
                  <a:lnTo>
                    <a:pt x="120000" y="0"/>
                  </a:lnTo>
                  <a:lnTo>
                    <a:pt x="75644" y="0"/>
                  </a:lnTo>
                  <a:lnTo>
                    <a:pt x="0" y="115938"/>
                  </a:lnTo>
                  <a:lnTo>
                    <a:pt x="40306" y="119786"/>
                  </a:lnTo>
                  <a:lnTo>
                    <a:pt x="41411" y="12000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2" name="Shape 22"/>
            <p:cNvSpPr/>
            <p:nvPr/>
          </p:nvSpPr>
          <p:spPr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14696" y="120000"/>
                  </a:lnTo>
                  <a:lnTo>
                    <a:pt x="119999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3" name="Shape 23"/>
            <p:cNvSpPr/>
            <p:nvPr/>
          </p:nvSpPr>
          <p:spPr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20000"/>
                  </a:moveTo>
                  <a:lnTo>
                    <a:pt x="0" y="0"/>
                  </a:lnTo>
                  <a:lnTo>
                    <a:pt x="115540" y="120000"/>
                  </a:lnTo>
                  <a:lnTo>
                    <a:pt x="120000" y="120000"/>
                  </a:lnTo>
                  <a:close/>
                </a:path>
              </a:pathLst>
            </a:custGeom>
            <a:solidFill>
              <a:srgbClr val="0B5982"/>
            </a:solidFill>
            <a:ln>
              <a:noFill/>
            </a:ln>
          </p:spPr>
        </p:sp>
        <p:sp>
          <p:nvSpPr>
            <p:cNvPr id="24" name="Shape 24"/>
            <p:cNvSpPr/>
            <p:nvPr/>
          </p:nvSpPr>
          <p:spPr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24" y="137"/>
                  </a:lnTo>
                  <a:lnTo>
                    <a:pt x="87492" y="120000"/>
                  </a:lnTo>
                  <a:lnTo>
                    <a:pt x="120000" y="120000"/>
                  </a:lnTo>
                  <a:lnTo>
                    <a:pt x="9365" y="26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86C3"/>
            </a:solidFill>
            <a:ln>
              <a:noFill/>
            </a:ln>
          </p:spPr>
        </p:sp>
        <p:sp>
          <p:nvSpPr>
            <p:cNvPr id="25" name="Shape 25"/>
            <p:cNvSpPr/>
            <p:nvPr/>
          </p:nvSpPr>
          <p:spPr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20000"/>
                  </a:moveTo>
                  <a:lnTo>
                    <a:pt x="14030" y="4940"/>
                  </a:lnTo>
                  <a:lnTo>
                    <a:pt x="12116" y="2670"/>
                  </a:lnTo>
                  <a:lnTo>
                    <a:pt x="11957" y="2537"/>
                  </a:lnTo>
                  <a:lnTo>
                    <a:pt x="0" y="0"/>
                  </a:lnTo>
                  <a:lnTo>
                    <a:pt x="0" y="133"/>
                  </a:lnTo>
                  <a:lnTo>
                    <a:pt x="90186" y="120000"/>
                  </a:lnTo>
                  <a:lnTo>
                    <a:pt x="120000" y="12000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</p:sp>
      </p:grpSp>
      <p:sp>
        <p:nvSpPr>
          <p:cNvPr id="26" name="Shape 26"/>
          <p:cNvSpPr txBox="1"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Clr>
                <a:schemeClr val="dk1"/>
              </a:buClr>
              <a:buSzPts val="6000"/>
              <a:buFont typeface="Corbel"/>
              <a:buNone/>
              <a:defRPr sz="6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420"/>
              </a:spcBef>
              <a:spcAft>
                <a:spcPts val="600"/>
              </a:spcAft>
              <a:buClr>
                <a:srgbClr val="1186C3"/>
              </a:buClr>
              <a:buSzPts val="3045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ctr" rtl="0"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SzPts val="29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ctr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ts val="261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ctr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ctr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ctr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ctr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ctr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ctr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5332412" y="5883275"/>
            <a:ext cx="4324044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SzPts val="2400"/>
              <a:buFont typeface="Corbel"/>
              <a:buNone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idx="2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noFill/>
          <a:ln w="381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1484311" y="5299603"/>
            <a:ext cx="10018711" cy="4937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ts val="174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rgbClr val="1186C3"/>
              </a:buClr>
              <a:buSzPts val="145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SzPts val="1305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SzPts val="1305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SzPts val="1305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SzPts val="1305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SzPts val="1305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SzPts val="1305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SzPts val="3200"/>
              <a:buFont typeface="Corbel"/>
              <a:buNone/>
              <a:defRPr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SzPts val="29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ts val="261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508000" algn="l" rtl="0">
              <a:spcBef>
                <a:spcPts val="0"/>
              </a:spcBef>
              <a:buClr>
                <a:schemeClr val="dk1"/>
              </a:buClr>
              <a:buSzPts val="8000"/>
              <a:buFont typeface="Corbel"/>
              <a:buNone/>
            </a:pPr>
            <a:r>
              <a:rPr lang="en-US" sz="8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“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508000" algn="r" rtl="0">
              <a:spcBef>
                <a:spcPts val="0"/>
              </a:spcBef>
              <a:buClr>
                <a:schemeClr val="dk1"/>
              </a:buClr>
              <a:buSzPts val="8000"/>
              <a:buFont typeface="Corbel"/>
              <a:buNone/>
            </a:pPr>
            <a:r>
              <a:rPr lang="en-US" sz="8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”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SzPts val="3200"/>
              <a:buFont typeface="Corbel"/>
              <a:buNone/>
              <a:defRPr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2436811" y="3428999"/>
            <a:ext cx="8532815" cy="381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ts val="261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SzPts val="29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ts val="261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514600" marR="0" lvl="5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971800" marR="0" lvl="6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429000" marR="0" lvl="7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886200" marR="0" lvl="8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2"/>
          </p:nvPr>
        </p:nvSpPr>
        <p:spPr>
          <a:xfrm>
            <a:off x="1484311" y="4343400"/>
            <a:ext cx="10018711" cy="1447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SzPts val="29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ts val="261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ft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Clr>
                <a:schemeClr val="dk1"/>
              </a:buClr>
              <a:buSzPts val="3200"/>
              <a:buFont typeface="Corbel"/>
              <a:buNone/>
              <a:defRPr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SzPts val="29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ts val="261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ft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Name Card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508000" algn="l" rtl="0">
              <a:spcBef>
                <a:spcPts val="0"/>
              </a:spcBef>
              <a:buClr>
                <a:schemeClr val="dk1"/>
              </a:buClr>
              <a:buSzPts val="8000"/>
              <a:buFont typeface="Corbel"/>
              <a:buNone/>
            </a:pPr>
            <a:r>
              <a:rPr lang="en-US" sz="8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“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508000" algn="r" rtl="0">
              <a:spcBef>
                <a:spcPts val="0"/>
              </a:spcBef>
              <a:buClr>
                <a:schemeClr val="dk1"/>
              </a:buClr>
              <a:buSzPts val="8000"/>
              <a:buFont typeface="Corbel"/>
              <a:buNone/>
            </a:pPr>
            <a:r>
              <a:rPr lang="en-US" sz="8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”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SzPts val="3200"/>
              <a:buFont typeface="Corbel"/>
              <a:buNone/>
              <a:defRPr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1484313" y="3886200"/>
            <a:ext cx="10018710" cy="88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285750" marR="0" lvl="0" indent="-285750" algn="r" rtl="0">
              <a:spcBef>
                <a:spcPts val="480"/>
              </a:spcBef>
              <a:spcAft>
                <a:spcPts val="600"/>
              </a:spcAft>
              <a:buClr>
                <a:srgbClr val="1186C3"/>
              </a:buClr>
              <a:buSzPts val="348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42950" marR="0" lvl="1" indent="-101600" algn="l" rtl="0"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SzPts val="29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200150" marR="0" lvl="2" indent="-120014" algn="l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ts val="261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543050" marR="0" lvl="3" indent="-2413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000250" marR="0" lvl="4" indent="-4254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514600" marR="0" lvl="5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971800" marR="0" lvl="6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429000" marR="0" lvl="7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886200" marR="0" lvl="8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2"/>
          </p:nvPr>
        </p:nvSpPr>
        <p:spPr>
          <a:xfrm>
            <a:off x="1484312" y="4775200"/>
            <a:ext cx="10018710" cy="1016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ts val="261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ts val="261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ft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ue or False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SzPts val="4000"/>
              <a:buFont typeface="Corbel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1484312" y="3505200"/>
            <a:ext cx="10018713" cy="838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285750" marR="0" lvl="0" indent="-285750" algn="l" rtl="0">
              <a:spcBef>
                <a:spcPts val="560"/>
              </a:spcBef>
              <a:spcAft>
                <a:spcPts val="600"/>
              </a:spcAft>
              <a:buClr>
                <a:srgbClr val="1186C3"/>
              </a:buClr>
              <a:buSzPts val="406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42950" marR="0" lvl="1" indent="-101600" algn="l" rtl="0"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SzPts val="29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200150" marR="0" lvl="2" indent="-120014" algn="l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ts val="261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543050" marR="0" lvl="3" indent="-2413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000250" marR="0" lvl="4" indent="-4254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514600" marR="0" lvl="5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971800" marR="0" lvl="6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429000" marR="0" lvl="7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886200" marR="0" lvl="8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2"/>
          </p:nvPr>
        </p:nvSpPr>
        <p:spPr>
          <a:xfrm>
            <a:off x="1484311" y="4343400"/>
            <a:ext cx="10018713" cy="1447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ts val="261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ts val="261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ft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SzPts val="4000"/>
              <a:buFont typeface="Corbel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 rot="5400000">
            <a:off x="4931566" y="-780257"/>
            <a:ext cx="3124201" cy="100187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64770" algn="l" rtl="0">
              <a:spcBef>
                <a:spcPts val="480"/>
              </a:spcBef>
              <a:spcAft>
                <a:spcPts val="600"/>
              </a:spcAft>
              <a:buClr>
                <a:srgbClr val="1186C3"/>
              </a:buClr>
              <a:buSzPts val="348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42950" marR="0" lvl="1" indent="-101600" algn="l" rtl="0"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SzPts val="29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200150" marR="0" lvl="2" indent="-120014" algn="l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ts val="261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543050" marR="0" lvl="3" indent="-2413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000250" marR="0" lvl="4" indent="-4254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514600" marR="0" lvl="5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971800" marR="0" lvl="6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429000" marR="0" lvl="7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886200" marR="0" lvl="8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ft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 rot="5400000">
            <a:off x="8065140" y="2353315"/>
            <a:ext cx="5105400" cy="177036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SzPts val="4000"/>
              <a:buFont typeface="Corbel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 rot="5400000">
            <a:off x="2941483" y="-771371"/>
            <a:ext cx="5105400" cy="80197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64770" algn="l" rtl="0">
              <a:spcBef>
                <a:spcPts val="480"/>
              </a:spcBef>
              <a:spcAft>
                <a:spcPts val="600"/>
              </a:spcAft>
              <a:buClr>
                <a:srgbClr val="1186C3"/>
              </a:buClr>
              <a:buSzPts val="348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42950" marR="0" lvl="1" indent="-101600" algn="l" rtl="0"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SzPts val="29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200150" marR="0" lvl="2" indent="-120014" algn="l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ts val="261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543050" marR="0" lvl="3" indent="-2413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000250" marR="0" lvl="4" indent="-4254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514600" marR="0" lvl="5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971800" marR="0" lvl="6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429000" marR="0" lvl="7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886200" marR="0" lvl="8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ft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SzPts val="4000"/>
              <a:buFont typeface="Corbel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285750" marR="0" lvl="0" indent="-64770" algn="l" rtl="0">
              <a:spcBef>
                <a:spcPts val="480"/>
              </a:spcBef>
              <a:spcAft>
                <a:spcPts val="600"/>
              </a:spcAft>
              <a:buClr>
                <a:srgbClr val="1186C3"/>
              </a:buClr>
              <a:buSzPts val="348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42950" marR="0" lvl="1" indent="-101600" algn="l" rtl="0"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SzPts val="29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200150" marR="0" lvl="2" indent="-120014" algn="l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ts val="261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543050" marR="0" lvl="3" indent="-2413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000250" marR="0" lvl="4" indent="-4254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514600" marR="0" lvl="5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971800" marR="0" lvl="6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429000" marR="0" lvl="7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886200" marR="0" lvl="8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10951856" y="5867131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Clr>
                <a:schemeClr val="dk1"/>
              </a:buClr>
              <a:buSzPts val="4000"/>
              <a:buFont typeface="Corbel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SzPts val="29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ts val="261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SzPts val="4000"/>
              <a:buFont typeface="Corbel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1484312" y="2666999"/>
            <a:ext cx="4895055" cy="312420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285750" marR="0" lvl="0" indent="-120015" algn="l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ts val="261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42950" marR="0" lvl="1" indent="-13843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200150" marR="0" lvl="2" indent="-156844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543050" marR="0" lvl="3" indent="-60960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ts val="174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000250" marR="0" lvl="4" indent="-60960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ts val="174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514600" marR="0" lvl="5" indent="-118110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ts val="174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971800" marR="0" lvl="6" indent="-118110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ts val="174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429000" marR="0" lvl="7" indent="-118109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ts val="174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886200" marR="0" lvl="8" indent="-118109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ts val="174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6607967" y="2667000"/>
            <a:ext cx="4895056" cy="312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285750" marR="0" lvl="0" indent="-120015" algn="l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ts val="261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42950" marR="0" lvl="1" indent="-13843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200150" marR="0" lvl="2" indent="-156844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543050" marR="0" lvl="3" indent="-60960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ts val="174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000250" marR="0" lvl="4" indent="-60960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ts val="174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514600" marR="0" lvl="5" indent="-118110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ts val="174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971800" marR="0" lvl="6" indent="-118110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ts val="174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429000" marR="0" lvl="7" indent="-118109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ts val="174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886200" marR="0" lvl="8" indent="-118109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ts val="174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SzPts val="4000"/>
              <a:buFont typeface="Corbel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rgbClr val="1186C3"/>
              </a:buClr>
              <a:buSzPts val="4060"/>
              <a:buFont typeface="Arial"/>
              <a:buNone/>
              <a:defRPr sz="2800" b="0" i="0" u="none" strike="noStrike" cap="none">
                <a:solidFill>
                  <a:srgbClr val="1186C3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SzPts val="29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ts val="261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1484311" y="3335337"/>
            <a:ext cx="4895056" cy="24558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120015" algn="l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ts val="261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42950" marR="0" lvl="1" indent="-13843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200150" marR="0" lvl="2" indent="-156844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543050" marR="0" lvl="3" indent="-60960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ts val="174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000250" marR="0" lvl="4" indent="-60960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ts val="174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514600" marR="0" lvl="5" indent="-118110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ts val="174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971800" marR="0" lvl="6" indent="-118110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ts val="174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429000" marR="0" lvl="7" indent="-118109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ts val="174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886200" marR="0" lvl="8" indent="-118109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ts val="174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3"/>
          </p:nvPr>
        </p:nvSpPr>
        <p:spPr>
          <a:xfrm>
            <a:off x="6880487" y="2667000"/>
            <a:ext cx="4622537" cy="5762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rgbClr val="1186C3"/>
              </a:buClr>
              <a:buSzPts val="4060"/>
              <a:buFont typeface="Arial"/>
              <a:buNone/>
              <a:defRPr sz="2800" b="0" i="0" u="none" strike="noStrike" cap="none">
                <a:solidFill>
                  <a:srgbClr val="1186C3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SzPts val="29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ts val="261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4"/>
          </p:nvPr>
        </p:nvSpPr>
        <p:spPr>
          <a:xfrm>
            <a:off x="6607967" y="3335337"/>
            <a:ext cx="4895056" cy="24558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120015" algn="l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ts val="261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42950" marR="0" lvl="1" indent="-13843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200150" marR="0" lvl="2" indent="-156844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543050" marR="0" lvl="3" indent="-60960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ts val="174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000250" marR="0" lvl="4" indent="-60960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ts val="174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514600" marR="0" lvl="5" indent="-118110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ts val="174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971800" marR="0" lvl="6" indent="-118110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ts val="174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429000" marR="0" lvl="7" indent="-118109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ts val="174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886200" marR="0" lvl="8" indent="-118109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ts val="174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SzPts val="4000"/>
              <a:buFont typeface="Corbel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SzPts val="2400"/>
              <a:buFont typeface="Corbel"/>
              <a:buNone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5262033" y="685799"/>
            <a:ext cx="6240990" cy="510540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285750" marR="0" lvl="0" indent="-101600" algn="l" rtl="0"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SzPts val="29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42950" marR="0" lvl="1" indent="-120015" algn="l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ts val="261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200150" marR="0" lvl="2" indent="-13843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543050" marR="0" lvl="3" indent="-42544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000250" marR="0" lvl="4" indent="-4254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514600" marR="0" lvl="5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971800" marR="0" lvl="6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429000" marR="0" lvl="7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886200" marR="0" lvl="8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2"/>
          </p:nvPr>
        </p:nvSpPr>
        <p:spPr>
          <a:xfrm>
            <a:off x="1484312" y="2971800"/>
            <a:ext cx="3549121" cy="1828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ts val="174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rgbClr val="1186C3"/>
              </a:buClr>
              <a:buSzPts val="145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SzPts val="1305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SzPts val="1305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SzPts val="1305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SzPts val="1305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SzPts val="1305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SzPts val="1305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SzPts val="2800"/>
              <a:buFont typeface="Corbel"/>
              <a:buNone/>
              <a:defRPr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>
            <a:spLocks noGrp="1"/>
          </p:cNvSpPr>
          <p:nvPr>
            <p:ph type="pic" idx="2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noFill/>
          <a:ln w="381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1482724" y="3124199"/>
            <a:ext cx="5426158" cy="1828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ts val="261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ts val="174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rgbClr val="1186C3"/>
              </a:buClr>
              <a:buSzPts val="145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SzPts val="1305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SzPts val="1305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SzPts val="1305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SzPts val="1305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SzPts val="1305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SzPts val="1305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9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7" name="Shape 7"/>
            <p:cNvSpPr/>
            <p:nvPr/>
          </p:nvSpPr>
          <p:spPr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9034"/>
                  </a:moveTo>
                  <a:lnTo>
                    <a:pt x="26478" y="119999"/>
                  </a:lnTo>
                  <a:lnTo>
                    <a:pt x="120000" y="0"/>
                  </a:lnTo>
                  <a:lnTo>
                    <a:pt x="92842" y="0"/>
                  </a:lnTo>
                  <a:lnTo>
                    <a:pt x="0" y="11903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8" name="Shape 8"/>
            <p:cNvSpPr/>
            <p:nvPr/>
          </p:nvSpPr>
          <p:spPr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0"/>
                  </a:moveTo>
                  <a:lnTo>
                    <a:pt x="92897" y="0"/>
                  </a:lnTo>
                  <a:lnTo>
                    <a:pt x="0" y="119133"/>
                  </a:lnTo>
                  <a:lnTo>
                    <a:pt x="26761" y="120000"/>
                  </a:lnTo>
                  <a:lnTo>
                    <a:pt x="120000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9" name="Shape 9"/>
            <p:cNvSpPr/>
            <p:nvPr/>
          </p:nvSpPr>
          <p:spPr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14728" y="120000"/>
                  </a:lnTo>
                  <a:lnTo>
                    <a:pt x="12000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0" name="Shape 10"/>
            <p:cNvSpPr/>
            <p:nvPr/>
          </p:nvSpPr>
          <p:spPr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15796" y="120000"/>
                  </a:lnTo>
                  <a:lnTo>
                    <a:pt x="12000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5982"/>
            </a:solidFill>
            <a:ln>
              <a:noFill/>
            </a:ln>
          </p:spPr>
        </p:sp>
        <p:sp>
          <p:nvSpPr>
            <p:cNvPr id="11" name="Shape 11"/>
            <p:cNvSpPr/>
            <p:nvPr/>
          </p:nvSpPr>
          <p:spPr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363"/>
                  </a:moveTo>
                  <a:lnTo>
                    <a:pt x="84232" y="120000"/>
                  </a:lnTo>
                  <a:lnTo>
                    <a:pt x="120000" y="120000"/>
                  </a:lnTo>
                  <a:lnTo>
                    <a:pt x="13949" y="3272"/>
                  </a:lnTo>
                  <a:lnTo>
                    <a:pt x="0" y="0"/>
                  </a:lnTo>
                  <a:lnTo>
                    <a:pt x="0" y="363"/>
                  </a:lnTo>
                  <a:close/>
                </a:path>
              </a:pathLst>
            </a:custGeom>
            <a:solidFill>
              <a:srgbClr val="1186C3"/>
            </a:solidFill>
            <a:ln>
              <a:noFill/>
            </a:ln>
          </p:spPr>
        </p:sp>
        <p:sp>
          <p:nvSpPr>
            <p:cNvPr id="12" name="Shape 12"/>
            <p:cNvSpPr/>
            <p:nvPr/>
          </p:nvSpPr>
          <p:spPr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20000"/>
                  </a:moveTo>
                  <a:lnTo>
                    <a:pt x="20674" y="7058"/>
                  </a:lnTo>
                  <a:lnTo>
                    <a:pt x="17303" y="3176"/>
                  </a:lnTo>
                  <a:lnTo>
                    <a:pt x="17640" y="3176"/>
                  </a:lnTo>
                  <a:lnTo>
                    <a:pt x="17640" y="2823"/>
                  </a:lnTo>
                  <a:lnTo>
                    <a:pt x="17303" y="2823"/>
                  </a:lnTo>
                  <a:lnTo>
                    <a:pt x="0" y="0"/>
                  </a:lnTo>
                  <a:lnTo>
                    <a:pt x="0" y="0"/>
                  </a:lnTo>
                  <a:lnTo>
                    <a:pt x="86966" y="120000"/>
                  </a:lnTo>
                  <a:lnTo>
                    <a:pt x="120000" y="12000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</p:sp>
      </p:grp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SzPts val="4000"/>
              <a:buFont typeface="Corbel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285750" marR="0" lvl="0" indent="-64770" algn="l" rtl="0">
              <a:spcBef>
                <a:spcPts val="480"/>
              </a:spcBef>
              <a:spcAft>
                <a:spcPts val="600"/>
              </a:spcAft>
              <a:buClr>
                <a:srgbClr val="1186C3"/>
              </a:buClr>
              <a:buSzPts val="348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42950" marR="0" lvl="1" indent="-101600" algn="l" rtl="0"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SzPts val="29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200150" marR="0" lvl="2" indent="-120014" algn="l" rtl="0"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ts val="261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543050" marR="0" lvl="3" indent="-24130" algn="l" rtl="0"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ts val="232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000250" marR="0" lvl="4" indent="-4254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514600" marR="0" lvl="5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971800" marR="0" lvl="6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429000" marR="0" lvl="7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886200" marR="0" lvl="8" indent="-99695" algn="l" rtl="0"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spd="slow">
    <p:push dir="r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oe.sd.gov/oess/TitleIIIela.aspx" TargetMode="External"/><Relationship Id="rId4" Type="http://schemas.openxmlformats.org/officeDocument/2006/relationships/hyperlink" Target="mailto:Gwyneth.witte@k12.sd.us" TargetMode="External"/><Relationship Id="rId5" Type="http://schemas.openxmlformats.org/officeDocument/2006/relationships/hyperlink" Target="mailto:missy.slaathaug@gmail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ctrTitle"/>
          </p:nvPr>
        </p:nvSpPr>
        <p:spPr>
          <a:xfrm>
            <a:off x="2928401" y="1380068"/>
            <a:ext cx="8574622" cy="20226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-381000" algn="r" rtl="0">
              <a:spcBef>
                <a:spcPts val="0"/>
              </a:spcBef>
              <a:buClr>
                <a:schemeClr val="dk1"/>
              </a:buClr>
              <a:buSzPts val="6000"/>
              <a:buFont typeface="Corbel"/>
              <a:buNone/>
            </a:pPr>
            <a:r>
              <a:rPr lang="en-US" sz="6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Blazing a Trail: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subTitle" idx="1"/>
          </p:nvPr>
        </p:nvSpPr>
        <p:spPr>
          <a:xfrm>
            <a:off x="4515375" y="3678650"/>
            <a:ext cx="6987600" cy="290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94640" algn="r" rtl="0">
              <a:spcBef>
                <a:spcPts val="0"/>
              </a:spcBef>
              <a:spcAft>
                <a:spcPts val="0"/>
              </a:spcAft>
              <a:buClr>
                <a:srgbClr val="1186C3"/>
              </a:buClr>
              <a:buSzPts val="464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Working in Small School Districts with Low EL enrollment</a:t>
            </a:r>
          </a:p>
          <a:p>
            <a:pPr marL="0" marR="0" lvl="0" indent="-294640" algn="r" rtl="0">
              <a:spcBef>
                <a:spcPts val="1240"/>
              </a:spcBef>
              <a:spcAft>
                <a:spcPts val="0"/>
              </a:spcAft>
              <a:buClr>
                <a:srgbClr val="1186C3"/>
              </a:buClr>
              <a:buSzPts val="464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rPr>
              <a:t>Trials, Tribulations and Rewards</a:t>
            </a:r>
          </a:p>
          <a:p>
            <a:pPr marL="0" marR="0" lvl="0" indent="-294640" algn="r" rtl="0">
              <a:spcBef>
                <a:spcPts val="1240"/>
              </a:spcBef>
              <a:spcAft>
                <a:spcPts val="0"/>
              </a:spcAft>
              <a:buClr>
                <a:srgbClr val="1186C3"/>
              </a:buClr>
              <a:buSzPts val="4640"/>
              <a:buFont typeface="Arial"/>
              <a:buNone/>
            </a:pPr>
            <a:r>
              <a:rPr lang="en-US" sz="1800"/>
              <a:t>Gwyneth Dean-Witte</a:t>
            </a:r>
          </a:p>
          <a:p>
            <a:pPr marL="0" marR="0" lvl="0" indent="-294640" algn="r" rtl="0">
              <a:spcBef>
                <a:spcPts val="1240"/>
              </a:spcBef>
              <a:spcAft>
                <a:spcPts val="0"/>
              </a:spcAft>
              <a:buClr>
                <a:srgbClr val="1186C3"/>
              </a:buClr>
              <a:buSzPts val="4640"/>
              <a:buFont typeface="Arial"/>
              <a:buNone/>
            </a:pPr>
            <a:r>
              <a:rPr lang="en-US" sz="1800"/>
              <a:t>Missy Slaathaug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1484300" y="443600"/>
            <a:ext cx="10018800" cy="153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4000" algn="l" rtl="0">
              <a:spcBef>
                <a:spcPts val="0"/>
              </a:spcBef>
              <a:buClr>
                <a:schemeClr val="dk1"/>
              </a:buClr>
              <a:buSzPts val="4000"/>
              <a:buFont typeface="Corbel"/>
              <a:buNone/>
            </a:pPr>
            <a:r>
              <a:rPr lang="en-US"/>
              <a:t>Effective Procedures in your District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1484300" y="1881250"/>
            <a:ext cx="10018800" cy="441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Char char="•"/>
            </a:pPr>
            <a:r>
              <a:rPr lang="en-US"/>
              <a:t>How does identification work in your district? </a:t>
            </a:r>
          </a:p>
          <a:p>
            <a:pPr marR="0" lvl="1" algn="l" rtl="0">
              <a:spcBef>
                <a:spcPts val="0"/>
              </a:spcBef>
              <a:spcAft>
                <a:spcPts val="0"/>
              </a:spcAft>
              <a:buSzPts val="2900"/>
              <a:buChar char="•"/>
            </a:pPr>
            <a:r>
              <a:rPr lang="en-US"/>
              <a:t>who pushes the papers? 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Char char="•"/>
            </a:pPr>
            <a:r>
              <a:rPr lang="en-US" sz="2000"/>
              <a:t>How do you coordinate with your district’s EL Coordinator?</a:t>
            </a:r>
          </a:p>
          <a:p>
            <a:pPr lvl="0" rtl="0">
              <a:spcBef>
                <a:spcPts val="108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Char char="•"/>
            </a:pPr>
            <a:r>
              <a:rPr lang="en-US"/>
              <a:t>End-of year program evaluations</a:t>
            </a:r>
          </a:p>
          <a:p>
            <a:pPr marR="0" lvl="1" algn="l" rtl="0">
              <a:spcBef>
                <a:spcPts val="108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Char char="•"/>
            </a:pPr>
            <a:r>
              <a:rPr lang="en-US" sz="2000"/>
              <a:t>who, when, how is this done in your district?</a:t>
            </a:r>
          </a:p>
          <a:p>
            <a:pPr marL="285750" marR="0" lvl="0" indent="-285750" algn="l" rtl="0">
              <a:spcBef>
                <a:spcPts val="108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Char char="•"/>
            </a:pPr>
            <a:r>
              <a:rPr lang="en-US" i="1">
                <a:solidFill>
                  <a:srgbClr val="0B5982"/>
                </a:solidFill>
                <a:latin typeface="Alegreya"/>
                <a:ea typeface="Alegreya"/>
                <a:cs typeface="Alegreya"/>
                <a:sym typeface="Alegreya"/>
              </a:rPr>
              <a:t>For Discussion: What’s working well in your district?  If there was one thing you would like to see work more smoothly, what would it be?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1484311" y="179882"/>
            <a:ext cx="10018713" cy="1409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4000" algn="ctr" rtl="0">
              <a:spcBef>
                <a:spcPts val="0"/>
              </a:spcBef>
              <a:buClr>
                <a:schemeClr val="dk1"/>
              </a:buClr>
              <a:buSzPts val="4000"/>
              <a:buFont typeface="Corbel"/>
              <a:buNone/>
            </a:pPr>
            <a:r>
              <a:rPr lang="en-US"/>
              <a:t>Collaboration</a:t>
            </a:r>
            <a:r>
              <a:rPr lang="en-US"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with </a:t>
            </a:r>
            <a:r>
              <a:rPr lang="en-US"/>
              <a:t>C</a:t>
            </a:r>
            <a:r>
              <a:rPr lang="en-US"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ontent </a:t>
            </a:r>
            <a:r>
              <a:rPr lang="en-US"/>
              <a:t>T</a:t>
            </a:r>
            <a:r>
              <a:rPr lang="en-US"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eachers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1484300" y="1588950"/>
            <a:ext cx="10018800" cy="513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Char char="•"/>
            </a:pPr>
            <a:r>
              <a:rPr lang="en-US" dirty="0"/>
              <a:t>Creating appropriate modifications as a team:</a:t>
            </a:r>
          </a:p>
          <a:p>
            <a: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900"/>
              <a:buChar char="•"/>
            </a:pPr>
            <a:r>
              <a:rPr lang="en-US" dirty="0"/>
              <a:t>translation trap, differentiation, grading 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108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How to support the content teachers as you move through the year</a:t>
            </a:r>
          </a:p>
          <a:p>
            <a:pPr lvl="1" rtl="0">
              <a:lnSpc>
                <a:spcPct val="90000"/>
              </a:lnSpc>
              <a:spcBef>
                <a:spcPts val="1080"/>
              </a:spcBef>
              <a:spcAft>
                <a:spcPts val="0"/>
              </a:spcAft>
              <a:buSzPts val="2900"/>
              <a:buChar char="•"/>
            </a:pPr>
            <a:r>
              <a:rPr lang="en-US" sz="2400" dirty="0"/>
              <a:t>co-planning time</a:t>
            </a:r>
          </a:p>
          <a:p>
            <a:pPr lvl="1" rtl="0">
              <a:lnSpc>
                <a:spcPct val="90000"/>
              </a:lnSpc>
              <a:spcBef>
                <a:spcPts val="108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resources you can share (Can Dos, Go To Strategies, 2nd Language acquisition levels) 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108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Char char="•"/>
            </a:pPr>
            <a:r>
              <a:rPr lang="en-US" dirty="0"/>
              <a:t>Being an Advocate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1080"/>
              </a:spcBef>
              <a:spcAft>
                <a:spcPts val="0"/>
              </a:spcAft>
              <a:buClr>
                <a:srgbClr val="0B5982"/>
              </a:buClr>
              <a:buSzPts val="3480"/>
              <a:buFont typeface="Alegreya"/>
              <a:buChar char="•"/>
            </a:pPr>
            <a:r>
              <a:rPr lang="en-US" dirty="0">
                <a:solidFill>
                  <a:srgbClr val="0B5982"/>
                </a:solidFill>
                <a:latin typeface="Alegreya"/>
                <a:ea typeface="Alegreya"/>
                <a:cs typeface="Alegreya"/>
                <a:sym typeface="Alegreya"/>
              </a:rPr>
              <a:t>For Discussion - </a:t>
            </a:r>
            <a:r>
              <a:rPr lang="en-US" i="1" dirty="0">
                <a:solidFill>
                  <a:srgbClr val="0B5982"/>
                </a:solidFill>
                <a:latin typeface="Alegreya"/>
                <a:ea typeface="Alegreya"/>
                <a:cs typeface="Alegreya"/>
                <a:sym typeface="Alegreya"/>
              </a:rPr>
              <a:t>What’s working well in your district?  If there was one thing you would like to see work more smoothly, what would it be?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108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4000" algn="ctr" rtl="0">
              <a:spcBef>
                <a:spcPts val="0"/>
              </a:spcBef>
              <a:buClr>
                <a:schemeClr val="dk1"/>
              </a:buClr>
              <a:buSzPts val="4000"/>
              <a:buFont typeface="Corbel"/>
              <a:buNone/>
            </a:pPr>
            <a:r>
              <a:rPr lang="en-US"/>
              <a:t>What do you bring to the table?  </a:t>
            </a:r>
          </a:p>
          <a:p>
            <a:pPr marL="0" marR="0" lvl="0" indent="-254000" algn="ctr" rtl="0">
              <a:spcBef>
                <a:spcPts val="0"/>
              </a:spcBef>
              <a:buClr>
                <a:schemeClr val="dk1"/>
              </a:buClr>
              <a:buSzPts val="4000"/>
              <a:buFont typeface="Corbel"/>
              <a:buNone/>
            </a:pPr>
            <a:r>
              <a:rPr lang="en-US" sz="3600"/>
              <a:t>Your knowledge about second language acquisition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1484300" y="2667000"/>
            <a:ext cx="10018800" cy="3989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BICS v. CALP</a:t>
            </a:r>
          </a:p>
          <a:p>
            <a:pPr marL="285750" marR="0" lvl="0" indent="-285750" algn="l" rtl="0">
              <a:spcBef>
                <a:spcPts val="108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Silent Period</a:t>
            </a:r>
          </a:p>
          <a:p>
            <a:pPr marL="285750" marR="0" lvl="0" indent="-285750" algn="l" rtl="0">
              <a:spcBef>
                <a:spcPts val="108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Academic Language</a:t>
            </a:r>
          </a:p>
          <a:p>
            <a:pPr marL="285750" marR="0" lvl="0" indent="-285750" algn="l" rtl="0">
              <a:spcBef>
                <a:spcPts val="108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First impressions of this non-speaking EL and the need to shake this off and form new impressions as they become more proficient</a:t>
            </a:r>
          </a:p>
          <a:p>
            <a:pPr lvl="0" rtl="0">
              <a:lnSpc>
                <a:spcPct val="90000"/>
              </a:lnSpc>
              <a:spcBef>
                <a:spcPts val="1080"/>
              </a:spcBef>
              <a:spcAft>
                <a:spcPts val="0"/>
              </a:spcAft>
              <a:buClr>
                <a:srgbClr val="0B5982"/>
              </a:buClr>
              <a:buSzPts val="3480"/>
              <a:buFont typeface="Alegreya"/>
              <a:buChar char="•"/>
            </a:pPr>
            <a:r>
              <a:rPr lang="en-US">
                <a:solidFill>
                  <a:srgbClr val="0B5982"/>
                </a:solidFill>
                <a:latin typeface="Alegreya"/>
                <a:ea typeface="Alegreya"/>
                <a:cs typeface="Alegreya"/>
                <a:sym typeface="Alegreya"/>
              </a:rPr>
              <a:t>For Discussion - </a:t>
            </a:r>
            <a:r>
              <a:rPr lang="en-US" i="1">
                <a:solidFill>
                  <a:srgbClr val="0B5982"/>
                </a:solidFill>
                <a:latin typeface="Alegreya"/>
                <a:ea typeface="Alegreya"/>
                <a:cs typeface="Alegreya"/>
                <a:sym typeface="Alegreya"/>
              </a:rPr>
              <a:t>What’s working well in your district?  If there was one thing you would like to see work more smoothly, what would it be?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4000" algn="ctr" rtl="0">
              <a:spcBef>
                <a:spcPts val="0"/>
              </a:spcBef>
              <a:buClr>
                <a:schemeClr val="dk1"/>
              </a:buClr>
              <a:buSzPts val="4000"/>
              <a:buFont typeface="Corbe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Materials / Curriculum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1484300" y="2438400"/>
            <a:ext cx="10018800" cy="4326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Find a book or website program to use as your foundation and supplement from there</a:t>
            </a:r>
          </a:p>
          <a:p>
            <a:pPr marL="285750" marR="0" lvl="0" indent="-285750" algn="l" rtl="0">
              <a:spcBef>
                <a:spcPts val="108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Don’t waste valuable time surfing the web for ideas and materials.  Use your core curriculum and supplement as needed.  </a:t>
            </a:r>
          </a:p>
          <a:p>
            <a:pPr lvl="0" rtl="0">
              <a:lnSpc>
                <a:spcPct val="90000"/>
              </a:lnSpc>
              <a:spcBef>
                <a:spcPts val="108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Char char="•"/>
            </a:pPr>
            <a:r>
              <a:rPr lang="en-US"/>
              <a:t>Don’t re-invent the wheel - they are not the first teacher to teach </a:t>
            </a:r>
            <a:r>
              <a:rPr lang="en-US" i="1"/>
              <a:t>To Kill a Mockingbird</a:t>
            </a:r>
            <a:r>
              <a:rPr lang="en-US"/>
              <a:t> or the US Constitution to ELs</a:t>
            </a:r>
          </a:p>
          <a:p>
            <a:pPr lvl="0" rtl="0">
              <a:lnSpc>
                <a:spcPct val="90000"/>
              </a:lnSpc>
              <a:spcBef>
                <a:spcPts val="1080"/>
              </a:spcBef>
              <a:spcAft>
                <a:spcPts val="0"/>
              </a:spcAft>
              <a:buClr>
                <a:srgbClr val="0B5982"/>
              </a:buClr>
              <a:buSzPts val="3480"/>
              <a:buFont typeface="Alegreya"/>
              <a:buChar char="•"/>
            </a:pPr>
            <a:r>
              <a:rPr lang="en-US" i="1">
                <a:solidFill>
                  <a:srgbClr val="0B5982"/>
                </a:solidFill>
                <a:latin typeface="Alegreya"/>
                <a:ea typeface="Alegreya"/>
                <a:cs typeface="Alegreya"/>
                <a:sym typeface="Alegreya"/>
              </a:rPr>
              <a:t>Discuss and Sticky Note activity: what resources can you share?  You have 5 minutes to add 3 sticky  notes to the charts.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8CAFC9-8E8B-449E-84D5-FFB03AB5C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RESOURCES!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9759E62-F79D-48F6-9C12-C946D7AE3C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0980" indent="0">
              <a:lnSpc>
                <a:spcPct val="200000"/>
              </a:lnSpc>
              <a:buNone/>
            </a:pPr>
            <a:r>
              <a:rPr lang="en-US" dirty="0"/>
              <a:t>Participants shared many </a:t>
            </a:r>
            <a:r>
              <a:rPr lang="en-US" dirty="0" err="1"/>
              <a:t>many</a:t>
            </a:r>
            <a:r>
              <a:rPr lang="en-US" dirty="0"/>
              <a:t> excellent resources, which Gwyneth has compiled into an annotated list.  Please be sure to check out the separate handout with all this information. </a:t>
            </a:r>
          </a:p>
        </p:txBody>
      </p:sp>
    </p:spTree>
    <p:extLst>
      <p:ext uri="{BB962C8B-B14F-4D97-AF65-F5344CB8AC3E}">
        <p14:creationId xmlns:p14="http://schemas.microsoft.com/office/powerpoint/2010/main" val="421038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4000" algn="ctr" rtl="0">
              <a:spcBef>
                <a:spcPts val="0"/>
              </a:spcBef>
              <a:buClr>
                <a:schemeClr val="dk1"/>
              </a:buClr>
              <a:buSzPts val="4000"/>
              <a:buFont typeface="Corbe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Understanding what your ELs need</a:t>
            </a:r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1484300" y="2308473"/>
            <a:ext cx="10018800" cy="4311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At Level 1 and 2: - they need pull-out instruction,  in a small setting with the ESL teacher, with explicit English language instruction (read grammar!)</a:t>
            </a:r>
          </a:p>
          <a:p>
            <a:pPr marL="285750" marR="0" lvl="0" indent="-285750" algn="l" rtl="0">
              <a:spcBef>
                <a:spcPts val="108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At levels 3 and 4: The English Language Development Instruction should continue, but you will also be doing much more support work for their content classes. </a:t>
            </a:r>
          </a:p>
          <a:p>
            <a:pPr marL="285750" marR="0" lvl="0" indent="-285750" algn="l" rtl="0">
              <a:spcBef>
                <a:spcPts val="108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Char char="•"/>
            </a:pPr>
            <a:r>
              <a:rPr lang="en-US"/>
              <a:t>How does your district group?   pull-out?  push-in?  </a:t>
            </a:r>
          </a:p>
          <a:p>
            <a:pPr lvl="0" rtl="0">
              <a:lnSpc>
                <a:spcPct val="90000"/>
              </a:lnSpc>
              <a:spcBef>
                <a:spcPts val="1080"/>
              </a:spcBef>
              <a:spcAft>
                <a:spcPts val="0"/>
              </a:spcAft>
              <a:buClr>
                <a:srgbClr val="0B5982"/>
              </a:buClr>
              <a:buSzPts val="3480"/>
              <a:buFont typeface="Alegreya"/>
              <a:buChar char="•"/>
            </a:pPr>
            <a:r>
              <a:rPr lang="en-US">
                <a:solidFill>
                  <a:srgbClr val="0B5982"/>
                </a:solidFill>
                <a:latin typeface="Alegreya"/>
                <a:ea typeface="Alegreya"/>
                <a:cs typeface="Alegreya"/>
                <a:sym typeface="Alegreya"/>
              </a:rPr>
              <a:t>For Discussion - </a:t>
            </a:r>
            <a:r>
              <a:rPr lang="en-US" i="1">
                <a:solidFill>
                  <a:srgbClr val="0B5982"/>
                </a:solidFill>
                <a:latin typeface="Alegreya"/>
                <a:ea typeface="Alegreya"/>
                <a:cs typeface="Alegreya"/>
                <a:sym typeface="Alegreya"/>
              </a:rPr>
              <a:t>What’s working well in your district?  If there was one thing you would like to see work more smoothly, what would it be?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4000" algn="ctr" rtl="0">
              <a:spcBef>
                <a:spcPts val="0"/>
              </a:spcBef>
              <a:buClr>
                <a:schemeClr val="dk1"/>
              </a:buClr>
              <a:buSzPts val="4000"/>
              <a:buFont typeface="Corbe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Your needs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1484300" y="2667000"/>
            <a:ext cx="10018800" cy="400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 decent work space</a:t>
            </a:r>
          </a:p>
          <a:p>
            <a:pPr marL="285750" marR="0" lvl="0" indent="-285750" algn="l" rtl="0">
              <a:spcBef>
                <a:spcPts val="108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PD – keeping up with current trends and ways to refine your craft</a:t>
            </a:r>
          </a:p>
          <a:p>
            <a:pPr marL="285750" marR="0" lvl="0" indent="-285750" algn="l" rtl="0">
              <a:spcBef>
                <a:spcPts val="108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Staying connected with colleagues: </a:t>
            </a:r>
            <a:r>
              <a:rPr lang="en-US"/>
              <a:t>consortium facebook group, EL Chat, attend workshops, ELP Teacher Listserv</a:t>
            </a:r>
          </a:p>
          <a:p>
            <a:pPr marL="285750" marR="0" lvl="0" indent="-285750" algn="l" rtl="0">
              <a:spcBef>
                <a:spcPts val="108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Administrative support</a:t>
            </a:r>
          </a:p>
          <a:p>
            <a:pPr lvl="0" rtl="0">
              <a:lnSpc>
                <a:spcPct val="90000"/>
              </a:lnSpc>
              <a:spcBef>
                <a:spcPts val="1080"/>
              </a:spcBef>
              <a:spcAft>
                <a:spcPts val="0"/>
              </a:spcAft>
              <a:buClr>
                <a:srgbClr val="0B5982"/>
              </a:buClr>
              <a:buSzPts val="3480"/>
              <a:buFont typeface="Alegreya"/>
              <a:buChar char="•"/>
            </a:pPr>
            <a:r>
              <a:rPr lang="en-US">
                <a:solidFill>
                  <a:srgbClr val="0B5982"/>
                </a:solidFill>
                <a:latin typeface="Alegreya"/>
                <a:ea typeface="Alegreya"/>
                <a:cs typeface="Alegreya"/>
                <a:sym typeface="Alegreya"/>
              </a:rPr>
              <a:t>For Discussion - </a:t>
            </a:r>
            <a:r>
              <a:rPr lang="en-US" i="1">
                <a:solidFill>
                  <a:srgbClr val="0B5982"/>
                </a:solidFill>
                <a:latin typeface="Alegreya"/>
                <a:ea typeface="Alegreya"/>
                <a:cs typeface="Alegreya"/>
                <a:sym typeface="Alegreya"/>
              </a:rPr>
              <a:t>What’s working well in your district?  If there was one thing you would like to see work more smoothly, what would it be?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1484300" y="287950"/>
            <a:ext cx="10018800" cy="932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i="1">
                <a:latin typeface="Corsiva"/>
                <a:ea typeface="Corsiva"/>
                <a:cs typeface="Corsiva"/>
                <a:sym typeface="Corsiva"/>
              </a:rPr>
              <a:t>Thanks for coming!</a:t>
            </a:r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1484300" y="1305525"/>
            <a:ext cx="10572600" cy="5297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Questions?  Comments?  Stay in touch: 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-US"/>
              <a:t>Consortium facebook: SD State-Wide Title III Consortium 2017 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SD EL Chat: info at</a:t>
            </a:r>
            <a:r>
              <a:rPr lang="en-US" sz="700">
                <a:latin typeface="Times New Roman"/>
                <a:ea typeface="Times New Roman"/>
                <a:cs typeface="Times New Roman"/>
                <a:sym typeface="Times New Roman"/>
              </a:rPr>
              <a:t>   	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http://doe.sd.gov/oess/TitleIIIela.aspx </a:t>
            </a:r>
            <a:r>
              <a:rPr lang="en-US">
                <a:solidFill>
                  <a:srgbClr val="000000"/>
                </a:solidFill>
                <a:hlinkClick r:id="rId3"/>
              </a:rPr>
              <a:t>Every third Tuesday of the month</a:t>
            </a:r>
          </a:p>
          <a:p>
            <a:pPr lvl="0" indent="220980">
              <a:spcBef>
                <a:spcPts val="0"/>
              </a:spcBef>
              <a:buNone/>
            </a:pPr>
            <a:r>
              <a:rPr lang="en-US"/>
              <a:t>Gwyneth Dean-Witte, State-Wide Title III and Migrant Consortia</a:t>
            </a:r>
          </a:p>
          <a:p>
            <a:pPr lvl="0" indent="15113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-US" u="sng">
                <a:solidFill>
                  <a:schemeClr val="hlink"/>
                </a:solidFill>
                <a:hlinkClick r:id="rId4"/>
              </a:rPr>
              <a:t>Gwyneth.witte@k12.sd.us</a:t>
            </a:r>
          </a:p>
          <a:p>
            <a:pPr lvl="0" indent="220980">
              <a:spcBef>
                <a:spcPts val="0"/>
              </a:spcBef>
              <a:buNone/>
            </a:pPr>
            <a:endParaRPr/>
          </a:p>
          <a:p>
            <a:pPr lvl="0" indent="220980">
              <a:spcBef>
                <a:spcPts val="0"/>
              </a:spcBef>
              <a:buNone/>
            </a:pPr>
            <a:r>
              <a:rPr lang="en-US"/>
              <a:t>Missy Slaathaug</a:t>
            </a:r>
          </a:p>
          <a:p>
            <a:pPr lvl="0" indent="220980">
              <a:spcBef>
                <a:spcPts val="0"/>
              </a:spcBef>
              <a:buNone/>
            </a:pPr>
            <a:r>
              <a:rPr lang="en-US"/>
              <a:t>ESL Instructor, Pierre School District</a:t>
            </a:r>
          </a:p>
          <a:p>
            <a:pPr lvl="0" indent="220980" rtl="0">
              <a:spcBef>
                <a:spcPts val="0"/>
              </a:spcBef>
              <a:buNone/>
            </a:pPr>
            <a:r>
              <a:rPr lang="en-US" u="sng">
                <a:solidFill>
                  <a:schemeClr val="hlink"/>
                </a:solidFill>
                <a:hlinkClick r:id="rId5"/>
              </a:rPr>
              <a:t>missy.slaathaug@gmail.com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allax">
  <a:themeElements>
    <a:clrScheme name="Parallax">
      <a:dk1>
        <a:srgbClr val="000000"/>
      </a:dk1>
      <a:lt1>
        <a:srgbClr val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606</Words>
  <Application>Microsoft Macintosh PowerPoint</Application>
  <PresentationFormat>Widescreen</PresentationFormat>
  <Paragraphs>60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Corsiva</vt:lpstr>
      <vt:lpstr>Corbel</vt:lpstr>
      <vt:lpstr>Times New Roman</vt:lpstr>
      <vt:lpstr>Alegreya</vt:lpstr>
      <vt:lpstr>Arial</vt:lpstr>
      <vt:lpstr>Parallax</vt:lpstr>
      <vt:lpstr>Blazing a Trail:</vt:lpstr>
      <vt:lpstr>Effective Procedures in your District</vt:lpstr>
      <vt:lpstr>Collaboration with Content Teachers</vt:lpstr>
      <vt:lpstr>What do you bring to the table?   Your knowledge about second language acquisition</vt:lpstr>
      <vt:lpstr>Materials / Curriculum</vt:lpstr>
      <vt:lpstr>SHARED RESOURCES!</vt:lpstr>
      <vt:lpstr>Understanding what your ELs need</vt:lpstr>
      <vt:lpstr>Your needs</vt:lpstr>
      <vt:lpstr>Thanks for coming!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Blazing a Trail:</dc:title>
  <dc:creator>Missy</dc:creator>
  <cp:lastModifiedBy>WENDY</cp:lastModifiedBy>
  <cp:revision>2</cp:revision>
  <dcterms:modified xsi:type="dcterms:W3CDTF">2018-02-12T03:35:38Z</dcterms:modified>
</cp:coreProperties>
</file>